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8" r:id="rId2"/>
    <p:sldId id="259" r:id="rId3"/>
    <p:sldId id="301" r:id="rId4"/>
    <p:sldId id="260" r:id="rId5"/>
    <p:sldId id="302" r:id="rId6"/>
    <p:sldId id="261" r:id="rId7"/>
    <p:sldId id="262" r:id="rId8"/>
    <p:sldId id="372" r:id="rId9"/>
    <p:sldId id="263" r:id="rId10"/>
    <p:sldId id="373" r:id="rId11"/>
    <p:sldId id="374" r:id="rId12"/>
    <p:sldId id="375" r:id="rId13"/>
    <p:sldId id="376" r:id="rId14"/>
    <p:sldId id="377" r:id="rId15"/>
    <p:sldId id="378" r:id="rId16"/>
    <p:sldId id="379" r:id="rId17"/>
    <p:sldId id="380" r:id="rId18"/>
    <p:sldId id="349" r:id="rId19"/>
    <p:sldId id="325" r:id="rId20"/>
    <p:sldId id="381" r:id="rId21"/>
    <p:sldId id="310" r:id="rId22"/>
    <p:sldId id="309" r:id="rId23"/>
    <p:sldId id="383" r:id="rId24"/>
    <p:sldId id="384" r:id="rId25"/>
    <p:sldId id="385" r:id="rId26"/>
    <p:sldId id="386" r:id="rId27"/>
    <p:sldId id="387" r:id="rId28"/>
    <p:sldId id="388" r:id="rId29"/>
    <p:sldId id="389" r:id="rId30"/>
    <p:sldId id="390" r:id="rId31"/>
    <p:sldId id="391" r:id="rId32"/>
    <p:sldId id="393" r:id="rId33"/>
    <p:sldId id="392" r:id="rId34"/>
    <p:sldId id="394" r:id="rId35"/>
    <p:sldId id="395" r:id="rId36"/>
    <p:sldId id="396" r:id="rId37"/>
    <p:sldId id="397" r:id="rId38"/>
    <p:sldId id="398" r:id="rId39"/>
    <p:sldId id="399" r:id="rId40"/>
    <p:sldId id="400" r:id="rId41"/>
    <p:sldId id="401" r:id="rId42"/>
    <p:sldId id="402" r:id="rId43"/>
    <p:sldId id="403" r:id="rId44"/>
    <p:sldId id="404" r:id="rId45"/>
    <p:sldId id="405" r:id="rId46"/>
    <p:sldId id="406" r:id="rId47"/>
    <p:sldId id="407" r:id="rId48"/>
    <p:sldId id="408" r:id="rId49"/>
    <p:sldId id="409" r:id="rId50"/>
    <p:sldId id="410" r:id="rId51"/>
    <p:sldId id="411" r:id="rId52"/>
    <p:sldId id="412" r:id="rId53"/>
    <p:sldId id="413" r:id="rId54"/>
    <p:sldId id="414" r:id="rId55"/>
    <p:sldId id="415" r:id="rId56"/>
    <p:sldId id="416" r:id="rId57"/>
    <p:sldId id="417" r:id="rId58"/>
    <p:sldId id="418" r:id="rId59"/>
    <p:sldId id="419" r:id="rId60"/>
    <p:sldId id="420" r:id="rId61"/>
    <p:sldId id="421" r:id="rId62"/>
    <p:sldId id="422" r:id="rId63"/>
    <p:sldId id="279" r:id="rId64"/>
    <p:sldId id="280" r:id="rId6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71" autoAdjust="0"/>
    <p:restoredTop sz="94660"/>
  </p:normalViewPr>
  <p:slideViewPr>
    <p:cSldViewPr snapToGrid="0">
      <p:cViewPr varScale="1">
        <p:scale>
          <a:sx n="112" d="100"/>
          <a:sy n="112" d="100"/>
        </p:scale>
        <p:origin x="9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549B07-45D9-44CF-B593-06585F5D7F8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BBEA2F-05EC-411F-8218-4910F8943ECA}">
      <dgm:prSet custT="1"/>
      <dgm:spPr/>
      <dgm:t>
        <a:bodyPr/>
        <a:lstStyle/>
        <a:p>
          <a:pPr>
            <a:lnSpc>
              <a:spcPct val="100000"/>
            </a:lnSpc>
          </a:pPr>
          <a:r>
            <a:rPr lang="es-ES" sz="1800" kern="1200" dirty="0"/>
            <a:t>Desarrollar e implementar un proyecto Servidor haciendo uso de la arquitectura Modelo-Vista-Controlador.</a:t>
          </a:r>
          <a:endParaRPr lang="en-US" sz="1800" kern="1200" dirty="0">
            <a:solidFill>
              <a:schemeClr val="tx1"/>
            </a:solidFill>
            <a:latin typeface="+mn-lt"/>
            <a:ea typeface="+mn-ea"/>
            <a:cs typeface="+mn-cs"/>
          </a:endParaRPr>
        </a:p>
      </dgm:t>
    </dgm:pt>
    <dgm:pt modelId="{D7133372-CF71-4507-99E7-7ED8CBD95465}" type="parTrans" cxnId="{8DB766B6-AE0E-4EFF-8588-15758F006334}">
      <dgm:prSet/>
      <dgm:spPr/>
      <dgm:t>
        <a:bodyPr/>
        <a:lstStyle/>
        <a:p>
          <a:endParaRPr lang="en-US"/>
        </a:p>
      </dgm:t>
    </dgm:pt>
    <dgm:pt modelId="{69FE15C4-FBCF-401D-AAC0-0131243B66CE}" type="sibTrans" cxnId="{8DB766B6-AE0E-4EFF-8588-15758F006334}">
      <dgm:prSet/>
      <dgm:spPr/>
      <dgm:t>
        <a:bodyPr/>
        <a:lstStyle/>
        <a:p>
          <a:pPr>
            <a:lnSpc>
              <a:spcPct val="100000"/>
            </a:lnSpc>
          </a:pPr>
          <a:endParaRPr lang="en-US"/>
        </a:p>
      </dgm:t>
    </dgm:pt>
    <dgm:pt modelId="{641D0B15-1DA1-45A1-8DFE-F4EB02E891AF}">
      <dgm:prSet custT="1"/>
      <dgm:spPr/>
      <dgm:t>
        <a:bodyPr/>
        <a:lstStyle/>
        <a:p>
          <a:pPr>
            <a:lnSpc>
              <a:spcPct val="100000"/>
            </a:lnSpc>
          </a:pPr>
          <a:r>
            <a:rPr lang="es-ES" sz="1800" kern="1200" dirty="0"/>
            <a:t>Desarrollar e implementar un proyecto Cliente haciendo uso de la arquitectura Modelo-Vista-Controlador los cuales se conectan a una misma conversación.</a:t>
          </a:r>
          <a:endParaRPr lang="en-US" sz="1800" kern="1200" dirty="0">
            <a:solidFill>
              <a:prstClr val="black"/>
            </a:solidFill>
            <a:latin typeface="Gill Sans MT" panose="020B0502020104020203"/>
            <a:ea typeface="+mn-ea"/>
            <a:cs typeface="+mn-cs"/>
          </a:endParaRPr>
        </a:p>
      </dgm:t>
    </dgm:pt>
    <dgm:pt modelId="{5C9C8D6E-0ECD-4C7A-AFE4-8D874E5132E1}" type="parTrans" cxnId="{270DFE8E-DE55-46CA-9D69-12A933EF722C}">
      <dgm:prSet/>
      <dgm:spPr/>
      <dgm:t>
        <a:bodyPr/>
        <a:lstStyle/>
        <a:p>
          <a:endParaRPr lang="en-US"/>
        </a:p>
      </dgm:t>
    </dgm:pt>
    <dgm:pt modelId="{C811C9DE-931D-4BF6-8CDA-C7C4EEE08703}" type="sibTrans" cxnId="{270DFE8E-DE55-46CA-9D69-12A933EF722C}">
      <dgm:prSet/>
      <dgm:spPr/>
      <dgm:t>
        <a:bodyPr/>
        <a:lstStyle/>
        <a:p>
          <a:endParaRPr lang="en-US"/>
        </a:p>
      </dgm:t>
    </dgm:pt>
    <dgm:pt modelId="{7F17F159-00E6-4DF3-9AE3-091EF15D75BD}">
      <dgm:prSet custT="1"/>
      <dgm:spPr/>
      <dgm:t>
        <a:bodyPr/>
        <a:lstStyle/>
        <a:p>
          <a:r>
            <a:rPr lang="es-ES" sz="1800" kern="1200" dirty="0"/>
            <a:t>Permitir la comunicación entre dos o más clientes de tal manera que se puedan enviar mensajes de texto y archivos (texto, imágenes, audios) entre los usuarios que se encuentren en línea.</a:t>
          </a:r>
          <a:endParaRPr lang="en-US" sz="1800" kern="1200" dirty="0">
            <a:solidFill>
              <a:prstClr val="black"/>
            </a:solidFill>
            <a:latin typeface="Gill Sans MT" panose="020B0502020104020203"/>
            <a:ea typeface="+mn-ea"/>
            <a:cs typeface="+mn-cs"/>
          </a:endParaRPr>
        </a:p>
      </dgm:t>
    </dgm:pt>
    <dgm:pt modelId="{29FA3941-ABA5-4B03-B2AA-C8CF625C9EC7}" type="parTrans" cxnId="{3A04D0BB-2C58-42B2-8973-477FA47C8F1B}">
      <dgm:prSet/>
      <dgm:spPr/>
      <dgm:t>
        <a:bodyPr/>
        <a:lstStyle/>
        <a:p>
          <a:endParaRPr lang="en-US"/>
        </a:p>
      </dgm:t>
    </dgm:pt>
    <dgm:pt modelId="{2A062E5D-9E4E-47B2-ABBB-A7B0CE411F0F}" type="sibTrans" cxnId="{3A04D0BB-2C58-42B2-8973-477FA47C8F1B}">
      <dgm:prSet/>
      <dgm:spPr/>
      <dgm:t>
        <a:bodyPr/>
        <a:lstStyle/>
        <a:p>
          <a:endParaRPr lang="en-US"/>
        </a:p>
      </dgm:t>
    </dgm:pt>
    <dgm:pt modelId="{84449B42-71F2-4448-9F39-E6748BABBCA3}" type="pres">
      <dgm:prSet presAssocID="{60549B07-45D9-44CF-B593-06585F5D7F85}" presName="root" presStyleCnt="0">
        <dgm:presLayoutVars>
          <dgm:dir/>
          <dgm:resizeHandles val="exact"/>
        </dgm:presLayoutVars>
      </dgm:prSet>
      <dgm:spPr/>
    </dgm:pt>
    <dgm:pt modelId="{4A46155E-983E-4CA0-9363-8DCD5E68B8E6}" type="pres">
      <dgm:prSet presAssocID="{5ABBEA2F-05EC-411F-8218-4910F8943ECA}" presName="compNode" presStyleCnt="0"/>
      <dgm:spPr/>
    </dgm:pt>
    <dgm:pt modelId="{15360648-74CD-4F59-9E40-4DFED63DE9C1}" type="pres">
      <dgm:prSet presAssocID="{5ABBEA2F-05EC-411F-8218-4910F8943ECA}" presName="bgRect" presStyleLbl="bgShp" presStyleIdx="0" presStyleCnt="3" custLinFactNeighborX="0" custLinFactNeighborY="-70036"/>
      <dgm:spPr/>
    </dgm:pt>
    <dgm:pt modelId="{EF3EB306-BCA3-4296-A73B-A62F39E9DF48}" type="pres">
      <dgm:prSet presAssocID="{5ABBEA2F-05EC-411F-8218-4910F8943ECA}" presName="iconRect" presStyleLbl="node1" presStyleIdx="0" presStyleCnt="3" custLinFactNeighborY="1769"/>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9A7FD8C6-3F97-42A7-AFBE-26D49819C3D8}" type="pres">
      <dgm:prSet presAssocID="{5ABBEA2F-05EC-411F-8218-4910F8943ECA}" presName="spaceRect" presStyleCnt="0"/>
      <dgm:spPr/>
    </dgm:pt>
    <dgm:pt modelId="{A5D550AA-7E3A-4802-A39C-B84DEA459069}" type="pres">
      <dgm:prSet presAssocID="{5ABBEA2F-05EC-411F-8218-4910F8943ECA}" presName="parTx" presStyleLbl="revTx" presStyleIdx="0" presStyleCnt="3" custLinFactNeighborX="0" custLinFactNeighborY="-53712">
        <dgm:presLayoutVars>
          <dgm:chMax val="0"/>
          <dgm:chPref val="0"/>
        </dgm:presLayoutVars>
      </dgm:prSet>
      <dgm:spPr/>
    </dgm:pt>
    <dgm:pt modelId="{0BEC6EF7-DF04-4B9C-AF83-68CA5E84997C}" type="pres">
      <dgm:prSet presAssocID="{69FE15C4-FBCF-401D-AAC0-0131243B66CE}" presName="sibTrans" presStyleCnt="0"/>
      <dgm:spPr/>
    </dgm:pt>
    <dgm:pt modelId="{28835DDE-951C-45A6-98BD-F107DE2E4451}" type="pres">
      <dgm:prSet presAssocID="{641D0B15-1DA1-45A1-8DFE-F4EB02E891AF}" presName="compNode" presStyleCnt="0"/>
      <dgm:spPr/>
    </dgm:pt>
    <dgm:pt modelId="{C81997EB-978D-4304-B6DD-B5A7CA71AA95}" type="pres">
      <dgm:prSet presAssocID="{641D0B15-1DA1-45A1-8DFE-F4EB02E891AF}" presName="bgRect" presStyleLbl="bgShp" presStyleIdx="1" presStyleCnt="3" custLinFactNeighborX="0" custLinFactNeighborY="2963"/>
      <dgm:spPr/>
    </dgm:pt>
    <dgm:pt modelId="{36AB2EC3-1CDA-48AC-B302-ECAE9B4EFA69}" type="pres">
      <dgm:prSet presAssocID="{641D0B15-1DA1-45A1-8DFE-F4EB02E891AF}" presName="iconRect" presStyleLbl="node1" presStyleIdx="1" presStyleCnt="3" custLinFactNeighborY="481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llos discográfico"/>
        </a:ext>
      </dgm:extLst>
    </dgm:pt>
    <dgm:pt modelId="{8B5E54FF-A678-41C5-9715-4C56753F2584}" type="pres">
      <dgm:prSet presAssocID="{641D0B15-1DA1-45A1-8DFE-F4EB02E891AF}" presName="spaceRect" presStyleCnt="0"/>
      <dgm:spPr/>
    </dgm:pt>
    <dgm:pt modelId="{6F61B568-8502-4132-9503-C01ED4044776}" type="pres">
      <dgm:prSet presAssocID="{641D0B15-1DA1-45A1-8DFE-F4EB02E891AF}" presName="parTx" presStyleLbl="revTx" presStyleIdx="1" presStyleCnt="3" custLinFactNeighborX="0" custLinFactNeighborY="2963">
        <dgm:presLayoutVars>
          <dgm:chMax val="0"/>
          <dgm:chPref val="0"/>
        </dgm:presLayoutVars>
      </dgm:prSet>
      <dgm:spPr/>
    </dgm:pt>
    <dgm:pt modelId="{505E2A0D-CB75-4A13-A8A2-CC5CB91047AB}" type="pres">
      <dgm:prSet presAssocID="{C811C9DE-931D-4BF6-8CDA-C7C4EEE08703}" presName="sibTrans" presStyleCnt="0"/>
      <dgm:spPr/>
    </dgm:pt>
    <dgm:pt modelId="{B07A939C-DD50-429D-85CD-AD05513572DC}" type="pres">
      <dgm:prSet presAssocID="{7F17F159-00E6-4DF3-9AE3-091EF15D75BD}" presName="compNode" presStyleCnt="0"/>
      <dgm:spPr/>
    </dgm:pt>
    <dgm:pt modelId="{9273DA6A-EE3A-4DF2-97A9-7272CE0B498E}" type="pres">
      <dgm:prSet presAssocID="{7F17F159-00E6-4DF3-9AE3-091EF15D75BD}" presName="bgRect" presStyleLbl="bgShp" presStyleIdx="2" presStyleCnt="3"/>
      <dgm:spPr/>
    </dgm:pt>
    <dgm:pt modelId="{D5A9E942-949F-47DD-A5D9-8BDCEAF69BBE}" type="pres">
      <dgm:prSet presAssocID="{7F17F159-00E6-4DF3-9AE3-091EF15D75BD}" presName="iconRect" presStyleLbl="node1" presStyleIdx="2"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llos discográfico"/>
        </a:ext>
      </dgm:extLst>
    </dgm:pt>
    <dgm:pt modelId="{0FF02430-BC83-4050-A749-E34858EDA1B4}" type="pres">
      <dgm:prSet presAssocID="{7F17F159-00E6-4DF3-9AE3-091EF15D75BD}" presName="spaceRect" presStyleCnt="0"/>
      <dgm:spPr/>
    </dgm:pt>
    <dgm:pt modelId="{7BAB2A30-011A-4F41-8CC7-84B6A9E9F9B3}" type="pres">
      <dgm:prSet presAssocID="{7F17F159-00E6-4DF3-9AE3-091EF15D75BD}" presName="parTx" presStyleLbl="revTx" presStyleIdx="2" presStyleCnt="3" custLinFactNeighborX="0" custLinFactNeighborY="43">
        <dgm:presLayoutVars>
          <dgm:chMax val="0"/>
          <dgm:chPref val="0"/>
        </dgm:presLayoutVars>
      </dgm:prSet>
      <dgm:spPr/>
    </dgm:pt>
  </dgm:ptLst>
  <dgm:cxnLst>
    <dgm:cxn modelId="{85E8A408-BC64-4A08-837C-8F8C6DC91504}" type="presOf" srcId="{60549B07-45D9-44CF-B593-06585F5D7F85}" destId="{84449B42-71F2-4448-9F39-E6748BABBCA3}" srcOrd="0" destOrd="0" presId="urn:microsoft.com/office/officeart/2018/2/layout/IconVerticalSolidList"/>
    <dgm:cxn modelId="{8167E073-2458-4B7C-A9DA-613AEE52EF6E}" type="presOf" srcId="{5ABBEA2F-05EC-411F-8218-4910F8943ECA}" destId="{A5D550AA-7E3A-4802-A39C-B84DEA459069}" srcOrd="0" destOrd="0" presId="urn:microsoft.com/office/officeart/2018/2/layout/IconVerticalSolidList"/>
    <dgm:cxn modelId="{270DFE8E-DE55-46CA-9D69-12A933EF722C}" srcId="{60549B07-45D9-44CF-B593-06585F5D7F85}" destId="{641D0B15-1DA1-45A1-8DFE-F4EB02E891AF}" srcOrd="1" destOrd="0" parTransId="{5C9C8D6E-0ECD-4C7A-AFE4-8D874E5132E1}" sibTransId="{C811C9DE-931D-4BF6-8CDA-C7C4EEE08703}"/>
    <dgm:cxn modelId="{826B97A5-F7D7-494C-8756-AAA28313A4F5}" type="presOf" srcId="{641D0B15-1DA1-45A1-8DFE-F4EB02E891AF}" destId="{6F61B568-8502-4132-9503-C01ED4044776}" srcOrd="0" destOrd="0" presId="urn:microsoft.com/office/officeart/2018/2/layout/IconVerticalSolidList"/>
    <dgm:cxn modelId="{0AB2E5B3-79C2-46C2-9C80-F4E02CB49ABF}" type="presOf" srcId="{7F17F159-00E6-4DF3-9AE3-091EF15D75BD}" destId="{7BAB2A30-011A-4F41-8CC7-84B6A9E9F9B3}" srcOrd="0" destOrd="0" presId="urn:microsoft.com/office/officeart/2018/2/layout/IconVerticalSolidList"/>
    <dgm:cxn modelId="{8DB766B6-AE0E-4EFF-8588-15758F006334}" srcId="{60549B07-45D9-44CF-B593-06585F5D7F85}" destId="{5ABBEA2F-05EC-411F-8218-4910F8943ECA}" srcOrd="0" destOrd="0" parTransId="{D7133372-CF71-4507-99E7-7ED8CBD95465}" sibTransId="{69FE15C4-FBCF-401D-AAC0-0131243B66CE}"/>
    <dgm:cxn modelId="{3A04D0BB-2C58-42B2-8973-477FA47C8F1B}" srcId="{60549B07-45D9-44CF-B593-06585F5D7F85}" destId="{7F17F159-00E6-4DF3-9AE3-091EF15D75BD}" srcOrd="2" destOrd="0" parTransId="{29FA3941-ABA5-4B03-B2AA-C8CF625C9EC7}" sibTransId="{2A062E5D-9E4E-47B2-ABBB-A7B0CE411F0F}"/>
    <dgm:cxn modelId="{EE3DEBFF-ED08-47B5-8088-1D6EEC27ACCF}" type="presParOf" srcId="{84449B42-71F2-4448-9F39-E6748BABBCA3}" destId="{4A46155E-983E-4CA0-9363-8DCD5E68B8E6}" srcOrd="0" destOrd="0" presId="urn:microsoft.com/office/officeart/2018/2/layout/IconVerticalSolidList"/>
    <dgm:cxn modelId="{8143857E-6790-47E9-815A-FF16B66F7640}" type="presParOf" srcId="{4A46155E-983E-4CA0-9363-8DCD5E68B8E6}" destId="{15360648-74CD-4F59-9E40-4DFED63DE9C1}" srcOrd="0" destOrd="0" presId="urn:microsoft.com/office/officeart/2018/2/layout/IconVerticalSolidList"/>
    <dgm:cxn modelId="{886014E6-C4BF-4E71-8E94-6D4D57B23294}" type="presParOf" srcId="{4A46155E-983E-4CA0-9363-8DCD5E68B8E6}" destId="{EF3EB306-BCA3-4296-A73B-A62F39E9DF48}" srcOrd="1" destOrd="0" presId="urn:microsoft.com/office/officeart/2018/2/layout/IconVerticalSolidList"/>
    <dgm:cxn modelId="{160509FB-A78B-4EAA-81EB-9B25414AAC95}" type="presParOf" srcId="{4A46155E-983E-4CA0-9363-8DCD5E68B8E6}" destId="{9A7FD8C6-3F97-42A7-AFBE-26D49819C3D8}" srcOrd="2" destOrd="0" presId="urn:microsoft.com/office/officeart/2018/2/layout/IconVerticalSolidList"/>
    <dgm:cxn modelId="{62B47C1D-9317-4DBA-8618-6352DFA14454}" type="presParOf" srcId="{4A46155E-983E-4CA0-9363-8DCD5E68B8E6}" destId="{A5D550AA-7E3A-4802-A39C-B84DEA459069}" srcOrd="3" destOrd="0" presId="urn:microsoft.com/office/officeart/2018/2/layout/IconVerticalSolidList"/>
    <dgm:cxn modelId="{1EC15FC5-E5B3-4DA4-9AD8-732986F48059}" type="presParOf" srcId="{84449B42-71F2-4448-9F39-E6748BABBCA3}" destId="{0BEC6EF7-DF04-4B9C-AF83-68CA5E84997C}" srcOrd="1" destOrd="0" presId="urn:microsoft.com/office/officeart/2018/2/layout/IconVerticalSolidList"/>
    <dgm:cxn modelId="{32C37866-A439-4838-9F12-8C0AE23BEB05}" type="presParOf" srcId="{84449B42-71F2-4448-9F39-E6748BABBCA3}" destId="{28835DDE-951C-45A6-98BD-F107DE2E4451}" srcOrd="2" destOrd="0" presId="urn:microsoft.com/office/officeart/2018/2/layout/IconVerticalSolidList"/>
    <dgm:cxn modelId="{A17DBABF-1F2E-4CCD-861A-8C78E0AC8EA4}" type="presParOf" srcId="{28835DDE-951C-45A6-98BD-F107DE2E4451}" destId="{C81997EB-978D-4304-B6DD-B5A7CA71AA95}" srcOrd="0" destOrd="0" presId="urn:microsoft.com/office/officeart/2018/2/layout/IconVerticalSolidList"/>
    <dgm:cxn modelId="{68B7E5C7-D2F8-476B-A1CD-1322933644FF}" type="presParOf" srcId="{28835DDE-951C-45A6-98BD-F107DE2E4451}" destId="{36AB2EC3-1CDA-48AC-B302-ECAE9B4EFA69}" srcOrd="1" destOrd="0" presId="urn:microsoft.com/office/officeart/2018/2/layout/IconVerticalSolidList"/>
    <dgm:cxn modelId="{8D7BBD34-C96A-4258-833D-B9DF7A09747C}" type="presParOf" srcId="{28835DDE-951C-45A6-98BD-F107DE2E4451}" destId="{8B5E54FF-A678-41C5-9715-4C56753F2584}" srcOrd="2" destOrd="0" presId="urn:microsoft.com/office/officeart/2018/2/layout/IconVerticalSolidList"/>
    <dgm:cxn modelId="{2A780696-0ED6-446D-A343-EF183F1A90C1}" type="presParOf" srcId="{28835DDE-951C-45A6-98BD-F107DE2E4451}" destId="{6F61B568-8502-4132-9503-C01ED4044776}" srcOrd="3" destOrd="0" presId="urn:microsoft.com/office/officeart/2018/2/layout/IconVerticalSolidList"/>
    <dgm:cxn modelId="{9C45BB4F-15F6-485E-8B2E-EE3A78728431}" type="presParOf" srcId="{84449B42-71F2-4448-9F39-E6748BABBCA3}" destId="{505E2A0D-CB75-4A13-A8A2-CC5CB91047AB}" srcOrd="3" destOrd="0" presId="urn:microsoft.com/office/officeart/2018/2/layout/IconVerticalSolidList"/>
    <dgm:cxn modelId="{668DCCBC-87FA-47BB-A697-ECF8755F6F01}" type="presParOf" srcId="{84449B42-71F2-4448-9F39-E6748BABBCA3}" destId="{B07A939C-DD50-429D-85CD-AD05513572DC}" srcOrd="4" destOrd="0" presId="urn:microsoft.com/office/officeart/2018/2/layout/IconVerticalSolidList"/>
    <dgm:cxn modelId="{A8A39EAA-39CE-4FCF-9F7A-15D62097B0E0}" type="presParOf" srcId="{B07A939C-DD50-429D-85CD-AD05513572DC}" destId="{9273DA6A-EE3A-4DF2-97A9-7272CE0B498E}" srcOrd="0" destOrd="0" presId="urn:microsoft.com/office/officeart/2018/2/layout/IconVerticalSolidList"/>
    <dgm:cxn modelId="{8C3F893A-1500-4FC3-AF3B-1B3484DCAB47}" type="presParOf" srcId="{B07A939C-DD50-429D-85CD-AD05513572DC}" destId="{D5A9E942-949F-47DD-A5D9-8BDCEAF69BBE}" srcOrd="1" destOrd="0" presId="urn:microsoft.com/office/officeart/2018/2/layout/IconVerticalSolidList"/>
    <dgm:cxn modelId="{ED9E90AD-D549-4BB1-9582-521DB783E74A}" type="presParOf" srcId="{B07A939C-DD50-429D-85CD-AD05513572DC}" destId="{0FF02430-BC83-4050-A749-E34858EDA1B4}" srcOrd="2" destOrd="0" presId="urn:microsoft.com/office/officeart/2018/2/layout/IconVerticalSolidList"/>
    <dgm:cxn modelId="{82DBE577-7221-4994-A0BE-BA5B46009F66}" type="presParOf" srcId="{B07A939C-DD50-429D-85CD-AD05513572DC}" destId="{7BAB2A30-011A-4F41-8CC7-84B6A9E9F9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60648-74CD-4F59-9E40-4DFED63DE9C1}">
      <dsp:nvSpPr>
        <dsp:cNvPr id="0" name=""/>
        <dsp:cNvSpPr/>
      </dsp:nvSpPr>
      <dsp:spPr>
        <a:xfrm>
          <a:off x="0" y="0"/>
          <a:ext cx="8269845" cy="11833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3EB306-BCA3-4296-A73B-A62F39E9DF48}">
      <dsp:nvSpPr>
        <dsp:cNvPr id="0" name=""/>
        <dsp:cNvSpPr/>
      </dsp:nvSpPr>
      <dsp:spPr>
        <a:xfrm>
          <a:off x="357972" y="278280"/>
          <a:ext cx="650859" cy="650859"/>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D550AA-7E3A-4802-A39C-B84DEA459069}">
      <dsp:nvSpPr>
        <dsp:cNvPr id="0" name=""/>
        <dsp:cNvSpPr/>
      </dsp:nvSpPr>
      <dsp:spPr>
        <a:xfrm>
          <a:off x="1366804" y="0"/>
          <a:ext cx="6903040" cy="1183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41" tIns="125241" rIns="125241" bIns="125241" numCol="1" spcCol="1270" anchor="ctr" anchorCtr="0">
          <a:noAutofit/>
        </a:bodyPr>
        <a:lstStyle/>
        <a:p>
          <a:pPr marL="0" lvl="0" indent="0" algn="l" defTabSz="800100">
            <a:lnSpc>
              <a:spcPct val="100000"/>
            </a:lnSpc>
            <a:spcBef>
              <a:spcPct val="0"/>
            </a:spcBef>
            <a:spcAft>
              <a:spcPct val="35000"/>
            </a:spcAft>
            <a:buNone/>
          </a:pPr>
          <a:r>
            <a:rPr lang="es-ES" sz="1800" kern="1200" dirty="0"/>
            <a:t>Desarrollar e implementar un proyecto Servidor haciendo uso de la arquitectura Modelo-Vista-Controlador.</a:t>
          </a:r>
          <a:endParaRPr lang="en-US" sz="1800" kern="1200" dirty="0">
            <a:solidFill>
              <a:schemeClr val="tx1"/>
            </a:solidFill>
            <a:latin typeface="+mn-lt"/>
            <a:ea typeface="+mn-ea"/>
            <a:cs typeface="+mn-cs"/>
          </a:endParaRPr>
        </a:p>
      </dsp:txBody>
      <dsp:txXfrm>
        <a:off x="1366804" y="0"/>
        <a:ext cx="6903040" cy="1183380"/>
      </dsp:txXfrm>
    </dsp:sp>
    <dsp:sp modelId="{C81997EB-978D-4304-B6DD-B5A7CA71AA95}">
      <dsp:nvSpPr>
        <dsp:cNvPr id="0" name=""/>
        <dsp:cNvSpPr/>
      </dsp:nvSpPr>
      <dsp:spPr>
        <a:xfrm>
          <a:off x="0" y="1514794"/>
          <a:ext cx="8269845" cy="11833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AB2EC3-1CDA-48AC-B302-ECAE9B4EFA69}">
      <dsp:nvSpPr>
        <dsp:cNvPr id="0" name=""/>
        <dsp:cNvSpPr/>
      </dsp:nvSpPr>
      <dsp:spPr>
        <a:xfrm>
          <a:off x="357972" y="1777350"/>
          <a:ext cx="650859" cy="6508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61B568-8502-4132-9503-C01ED4044776}">
      <dsp:nvSpPr>
        <dsp:cNvPr id="0" name=""/>
        <dsp:cNvSpPr/>
      </dsp:nvSpPr>
      <dsp:spPr>
        <a:xfrm>
          <a:off x="1366804" y="1514794"/>
          <a:ext cx="6903040" cy="1183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41" tIns="125241" rIns="125241" bIns="125241" numCol="1" spcCol="1270" anchor="ctr" anchorCtr="0">
          <a:noAutofit/>
        </a:bodyPr>
        <a:lstStyle/>
        <a:p>
          <a:pPr marL="0" lvl="0" indent="0" algn="l" defTabSz="800100">
            <a:lnSpc>
              <a:spcPct val="100000"/>
            </a:lnSpc>
            <a:spcBef>
              <a:spcPct val="0"/>
            </a:spcBef>
            <a:spcAft>
              <a:spcPct val="35000"/>
            </a:spcAft>
            <a:buNone/>
          </a:pPr>
          <a:r>
            <a:rPr lang="es-ES" sz="1800" kern="1200" dirty="0"/>
            <a:t>Desarrollar e implementar un proyecto Cliente haciendo uso de la arquitectura Modelo-Vista-Controlador los cuales se conectan a una misma conversación.</a:t>
          </a:r>
          <a:endParaRPr lang="en-US" sz="1800" kern="1200" dirty="0">
            <a:solidFill>
              <a:prstClr val="black"/>
            </a:solidFill>
            <a:latin typeface="Gill Sans MT" panose="020B0502020104020203"/>
            <a:ea typeface="+mn-ea"/>
            <a:cs typeface="+mn-cs"/>
          </a:endParaRPr>
        </a:p>
      </dsp:txBody>
      <dsp:txXfrm>
        <a:off x="1366804" y="1514794"/>
        <a:ext cx="6903040" cy="1183380"/>
      </dsp:txXfrm>
    </dsp:sp>
    <dsp:sp modelId="{9273DA6A-EE3A-4DF2-97A9-7272CE0B498E}">
      <dsp:nvSpPr>
        <dsp:cNvPr id="0" name=""/>
        <dsp:cNvSpPr/>
      </dsp:nvSpPr>
      <dsp:spPr>
        <a:xfrm>
          <a:off x="0" y="2958956"/>
          <a:ext cx="8269845" cy="11833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A9E942-949F-47DD-A5D9-8BDCEAF69BBE}">
      <dsp:nvSpPr>
        <dsp:cNvPr id="0" name=""/>
        <dsp:cNvSpPr/>
      </dsp:nvSpPr>
      <dsp:spPr>
        <a:xfrm>
          <a:off x="357972" y="3225217"/>
          <a:ext cx="650859" cy="6508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AB2A30-011A-4F41-8CC7-84B6A9E9F9B3}">
      <dsp:nvSpPr>
        <dsp:cNvPr id="0" name=""/>
        <dsp:cNvSpPr/>
      </dsp:nvSpPr>
      <dsp:spPr>
        <a:xfrm>
          <a:off x="1366804" y="2959462"/>
          <a:ext cx="6903040" cy="1183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241" tIns="125241" rIns="125241" bIns="125241" numCol="1" spcCol="1270" anchor="ctr" anchorCtr="0">
          <a:noAutofit/>
        </a:bodyPr>
        <a:lstStyle/>
        <a:p>
          <a:pPr marL="0" lvl="0" indent="0" algn="l" defTabSz="800100">
            <a:lnSpc>
              <a:spcPct val="90000"/>
            </a:lnSpc>
            <a:spcBef>
              <a:spcPct val="0"/>
            </a:spcBef>
            <a:spcAft>
              <a:spcPct val="35000"/>
            </a:spcAft>
            <a:buNone/>
          </a:pPr>
          <a:r>
            <a:rPr lang="es-ES" sz="1800" kern="1200" dirty="0"/>
            <a:t>Permitir la comunicación entre dos o más clientes de tal manera que se puedan enviar mensajes de texto y archivos (texto, imágenes, audios) entre los usuarios que se encuentren en línea.</a:t>
          </a:r>
          <a:endParaRPr lang="en-US" sz="1800" kern="1200" dirty="0">
            <a:solidFill>
              <a:prstClr val="black"/>
            </a:solidFill>
            <a:latin typeface="Gill Sans MT" panose="020B0502020104020203"/>
            <a:ea typeface="+mn-ea"/>
            <a:cs typeface="+mn-cs"/>
          </a:endParaRPr>
        </a:p>
      </dsp:txBody>
      <dsp:txXfrm>
        <a:off x="1366804" y="2959462"/>
        <a:ext cx="6903040" cy="11833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690D5-D519-41DB-B4EF-34C6DC34EE12}" type="datetimeFigureOut">
              <a:rPr lang="es-ES" smtClean="0"/>
              <a:t>17/01/2023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38BF6F-5D13-49E3-B34F-51589BE3BF15}" type="slidenum">
              <a:rPr lang="es-ES" smtClean="0"/>
              <a:t>‹Nº›</a:t>
            </a:fld>
            <a:endParaRPr lang="es-ES"/>
          </a:p>
        </p:txBody>
      </p:sp>
    </p:spTree>
    <p:extLst>
      <p:ext uri="{BB962C8B-B14F-4D97-AF65-F5344CB8AC3E}">
        <p14:creationId xmlns:p14="http://schemas.microsoft.com/office/powerpoint/2010/main" val="1568776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6643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86174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185589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52162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52464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601711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980059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194981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17869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34831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309877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1/17/2023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132138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fonts.google.com/specimen/Montserrat" TargetMode="Externa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956176-055A-4F41-9A1C-5A8ABC57AE1B}"/>
              </a:ext>
            </a:extLst>
          </p:cNvPr>
          <p:cNvSpPr>
            <a:spLocks noGrp="1"/>
          </p:cNvSpPr>
          <p:nvPr>
            <p:ph type="ctrTitle"/>
          </p:nvPr>
        </p:nvSpPr>
        <p:spPr>
          <a:xfrm>
            <a:off x="517945" y="3608618"/>
            <a:ext cx="10993549" cy="678311"/>
          </a:xfrm>
        </p:spPr>
        <p:txBody>
          <a:bodyPr>
            <a:normAutofit/>
          </a:bodyPr>
          <a:lstStyle/>
          <a:p>
            <a:pPr algn="ctr"/>
            <a:r>
              <a:rPr lang="es-ES" dirty="0">
                <a:solidFill>
                  <a:schemeClr val="bg1"/>
                </a:solidFill>
              </a:rPr>
              <a:t>SOCKETS DOTNET</a:t>
            </a:r>
            <a:endParaRPr lang="es-EC" dirty="0">
              <a:solidFill>
                <a:schemeClr val="bg1"/>
              </a:solidFill>
            </a:endParaRPr>
          </a:p>
        </p:txBody>
      </p:sp>
      <p:sp>
        <p:nvSpPr>
          <p:cNvPr id="3" name="Subtítulo 2">
            <a:extLst>
              <a:ext uri="{FF2B5EF4-FFF2-40B4-BE49-F238E27FC236}">
                <a16:creationId xmlns:a16="http://schemas.microsoft.com/office/drawing/2014/main" id="{3D0C571E-A349-4667-927F-5916BE6073A2}"/>
              </a:ext>
            </a:extLst>
          </p:cNvPr>
          <p:cNvSpPr>
            <a:spLocks noGrp="1"/>
          </p:cNvSpPr>
          <p:nvPr>
            <p:ph type="subTitle" idx="1"/>
          </p:nvPr>
        </p:nvSpPr>
        <p:spPr>
          <a:xfrm>
            <a:off x="599226" y="5149400"/>
            <a:ext cx="4734774" cy="1235358"/>
          </a:xfrm>
        </p:spPr>
        <p:txBody>
          <a:bodyPr>
            <a:normAutofit/>
          </a:bodyPr>
          <a:lstStyle/>
          <a:p>
            <a:r>
              <a:rPr lang="es-EC" b="1" dirty="0">
                <a:solidFill>
                  <a:schemeClr val="bg1"/>
                </a:solidFill>
              </a:rPr>
              <a:t>Integrantes: 	</a:t>
            </a:r>
            <a:r>
              <a:rPr lang="es-EC" dirty="0">
                <a:solidFill>
                  <a:schemeClr val="bg1"/>
                </a:solidFill>
              </a:rPr>
              <a:t>STEVEN CHINLLE</a:t>
            </a:r>
          </a:p>
          <a:p>
            <a:r>
              <a:rPr lang="es-EC" dirty="0">
                <a:solidFill>
                  <a:schemeClr val="bg1"/>
                </a:solidFill>
              </a:rPr>
              <a:t>		             	KEVIN CHUQUIMARCA</a:t>
            </a:r>
          </a:p>
          <a:p>
            <a:r>
              <a:rPr lang="es-EC" dirty="0">
                <a:solidFill>
                  <a:schemeClr val="bg1"/>
                </a:solidFill>
              </a:rPr>
              <a:t>			      	MICHAEL COBACANGO</a:t>
            </a:r>
          </a:p>
          <a:p>
            <a:endParaRPr lang="es-EC" dirty="0">
              <a:solidFill>
                <a:schemeClr val="bg1"/>
              </a:solidFill>
            </a:endParaRPr>
          </a:p>
        </p:txBody>
      </p:sp>
      <p:pic>
        <p:nvPicPr>
          <p:cNvPr id="1026" name="Picture 2" descr="Resultado de imagen para espe">
            <a:extLst>
              <a:ext uri="{FF2B5EF4-FFF2-40B4-BE49-F238E27FC236}">
                <a16:creationId xmlns:a16="http://schemas.microsoft.com/office/drawing/2014/main" id="{F414D571-4BC8-480A-8CAB-8B16FE515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97" y="716302"/>
            <a:ext cx="11647502" cy="2193925"/>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a:extLst>
              <a:ext uri="{FF2B5EF4-FFF2-40B4-BE49-F238E27FC236}">
                <a16:creationId xmlns:a16="http://schemas.microsoft.com/office/drawing/2014/main" id="{1967A448-01D9-4956-A50F-F9BFFBEC42EB}"/>
              </a:ext>
            </a:extLst>
          </p:cNvPr>
          <p:cNvSpPr txBox="1">
            <a:spLocks/>
          </p:cNvSpPr>
          <p:nvPr/>
        </p:nvSpPr>
        <p:spPr>
          <a:xfrm>
            <a:off x="7874427" y="5149400"/>
            <a:ext cx="3718347" cy="1324648"/>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s-EC" b="1" dirty="0">
                <a:solidFill>
                  <a:schemeClr val="bg1"/>
                </a:solidFill>
              </a:rPr>
              <a:t>NRC:	</a:t>
            </a:r>
            <a:r>
              <a:rPr lang="es-EC" dirty="0">
                <a:solidFill>
                  <a:schemeClr val="bg1"/>
                </a:solidFill>
              </a:rPr>
              <a:t>8338</a:t>
            </a:r>
          </a:p>
          <a:p>
            <a:r>
              <a:rPr lang="es-EC" b="1" dirty="0">
                <a:solidFill>
                  <a:schemeClr val="bg1"/>
                </a:solidFill>
              </a:rPr>
              <a:t>FECHA:	18</a:t>
            </a:r>
            <a:r>
              <a:rPr lang="es-EC" dirty="0">
                <a:solidFill>
                  <a:schemeClr val="bg1"/>
                </a:solidFill>
              </a:rPr>
              <a:t>/01/2023</a:t>
            </a:r>
          </a:p>
          <a:p>
            <a:r>
              <a:rPr lang="es-EC" b="1" dirty="0">
                <a:solidFill>
                  <a:schemeClr val="bg1"/>
                </a:solidFill>
              </a:rPr>
              <a:t>TUTOR:	</a:t>
            </a:r>
            <a:r>
              <a:rPr lang="es-EC" dirty="0">
                <a:solidFill>
                  <a:schemeClr val="bg1"/>
                </a:solidFill>
              </a:rPr>
              <a:t>Ing. Mauricio Campaña</a:t>
            </a:r>
            <a:endParaRPr lang="es-EC" b="1" dirty="0">
              <a:solidFill>
                <a:schemeClr val="bg1"/>
              </a:solidFill>
            </a:endParaRPr>
          </a:p>
        </p:txBody>
      </p:sp>
      <p:sp>
        <p:nvSpPr>
          <p:cNvPr id="8" name="CuadroTexto 7">
            <a:extLst>
              <a:ext uri="{FF2B5EF4-FFF2-40B4-BE49-F238E27FC236}">
                <a16:creationId xmlns:a16="http://schemas.microsoft.com/office/drawing/2014/main" id="{2A512A79-B951-4143-9C53-4F290E48939A}"/>
              </a:ext>
            </a:extLst>
          </p:cNvPr>
          <p:cNvSpPr txBox="1"/>
          <p:nvPr/>
        </p:nvSpPr>
        <p:spPr>
          <a:xfrm>
            <a:off x="11817675" y="6457890"/>
            <a:ext cx="374325" cy="400110"/>
          </a:xfrm>
          <a:prstGeom prst="rect">
            <a:avLst/>
          </a:prstGeom>
          <a:noFill/>
        </p:spPr>
        <p:txBody>
          <a:bodyPr wrap="square" rtlCol="0">
            <a:spAutoFit/>
          </a:bodyPr>
          <a:lstStyle/>
          <a:p>
            <a:r>
              <a:rPr lang="es-EC" sz="2000" dirty="0"/>
              <a:t>1</a:t>
            </a:r>
          </a:p>
        </p:txBody>
      </p:sp>
    </p:spTree>
    <p:extLst>
      <p:ext uri="{BB962C8B-B14F-4D97-AF65-F5344CB8AC3E}">
        <p14:creationId xmlns:p14="http://schemas.microsoft.com/office/powerpoint/2010/main" val="4206866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3.2.1 	PROPIEDADES</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2" y="2180496"/>
            <a:ext cx="8314980" cy="2605149"/>
          </a:xfrm>
        </p:spPr>
        <p:txBody>
          <a:bodyPr>
            <a:normAutofit fontScale="77500" lnSpcReduction="20000"/>
          </a:bodyPr>
          <a:lstStyle/>
          <a:p>
            <a:pPr algn="just">
              <a:lnSpc>
                <a:spcPct val="115000"/>
              </a:lnSpc>
              <a:spcBef>
                <a:spcPts val="0"/>
              </a:spcBef>
              <a:spcAft>
                <a:spcPts val="1000"/>
              </a:spcAft>
            </a:pPr>
            <a:r>
              <a:rPr lang="es-ES" dirty="0">
                <a:solidFill>
                  <a:prstClr val="black"/>
                </a:solidFill>
                <a:latin typeface="Gill Sans MT" panose="020B0502020104020203"/>
              </a:rPr>
              <a:t>Fiabilidad de la transmisión, los datos que transmiten no se pierden.</a:t>
            </a:r>
          </a:p>
          <a:p>
            <a:pPr algn="just">
              <a:lnSpc>
                <a:spcPct val="115000"/>
              </a:lnSpc>
              <a:spcBef>
                <a:spcPts val="0"/>
              </a:spcBef>
              <a:spcAft>
                <a:spcPts val="1000"/>
              </a:spcAft>
            </a:pPr>
            <a:r>
              <a:rPr lang="es-ES" dirty="0">
                <a:solidFill>
                  <a:prstClr val="black"/>
                </a:solidFill>
                <a:latin typeface="Gill Sans MT" panose="020B0502020104020203"/>
              </a:rPr>
              <a:t>Conservación del orden de los datos, los datos mantienen el orden de llegada tal como fueron emitidos.</a:t>
            </a:r>
          </a:p>
          <a:p>
            <a:pPr algn="just">
              <a:lnSpc>
                <a:spcPct val="115000"/>
              </a:lnSpc>
              <a:spcBef>
                <a:spcPts val="0"/>
              </a:spcBef>
              <a:spcAft>
                <a:spcPts val="1000"/>
              </a:spcAft>
            </a:pPr>
            <a:r>
              <a:rPr lang="es-ES" dirty="0">
                <a:solidFill>
                  <a:prstClr val="black"/>
                </a:solidFill>
                <a:latin typeface="Gill Sans MT" panose="020B0502020104020203"/>
              </a:rPr>
              <a:t>No existen datos duplicados, los datos llegan una sola vez a su destino.</a:t>
            </a:r>
          </a:p>
          <a:p>
            <a:pPr algn="just">
              <a:lnSpc>
                <a:spcPct val="115000"/>
              </a:lnSpc>
              <a:spcBef>
                <a:spcPts val="0"/>
              </a:spcBef>
              <a:spcAft>
                <a:spcPts val="1000"/>
              </a:spcAft>
            </a:pPr>
            <a:r>
              <a:rPr lang="es-ES" dirty="0">
                <a:solidFill>
                  <a:prstClr val="black"/>
                </a:solidFill>
                <a:latin typeface="Gill Sans MT" panose="020B0502020104020203"/>
              </a:rPr>
              <a:t>Comunicación en modo conectado, la conexión se encuentra establecida antes de comenzar con la comunicación.</a:t>
            </a:r>
          </a:p>
          <a:p>
            <a:pPr algn="just">
              <a:lnSpc>
                <a:spcPct val="115000"/>
              </a:lnSpc>
              <a:spcBef>
                <a:spcPts val="0"/>
              </a:spcBef>
              <a:spcAft>
                <a:spcPts val="1000"/>
              </a:spcAft>
            </a:pPr>
            <a:r>
              <a:rPr lang="es-ES" dirty="0">
                <a:solidFill>
                  <a:prstClr val="black"/>
                </a:solidFill>
                <a:latin typeface="Gill Sans MT" panose="020B0502020104020203"/>
              </a:rPr>
              <a:t>Conservación de los límites de los lenguajes, los límites de mensajes emitidos pueden encontrarse o conocerse en el destino.</a:t>
            </a:r>
          </a:p>
          <a:p>
            <a:pPr algn="just">
              <a:lnSpc>
                <a:spcPct val="115000"/>
              </a:lnSpc>
              <a:spcBef>
                <a:spcPts val="0"/>
              </a:spcBef>
              <a:spcAft>
                <a:spcPts val="1000"/>
              </a:spcAft>
            </a:pPr>
            <a:r>
              <a:rPr lang="es-ES" dirty="0">
                <a:solidFill>
                  <a:prstClr val="black"/>
                </a:solidFill>
                <a:latin typeface="Gill Sans MT" panose="020B0502020104020203"/>
              </a:rPr>
              <a:t>Envío de mensajes urgentes, permite el envío de mensajes fuera del flujo cuando se envía un mensaje fuera del flujo.</a:t>
            </a: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9">
            <a:extLst>
              <a:ext uri="{FF2B5EF4-FFF2-40B4-BE49-F238E27FC236}">
                <a16:creationId xmlns:a16="http://schemas.microsoft.com/office/drawing/2014/main" id="{E9EEE32B-D408-DDAA-32E4-B576CDE3F94E}"/>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9</a:t>
            </a:r>
          </a:p>
        </p:txBody>
      </p:sp>
      <p:sp>
        <p:nvSpPr>
          <p:cNvPr id="8" name="CuadroTexto 9">
            <a:extLst>
              <a:ext uri="{FF2B5EF4-FFF2-40B4-BE49-F238E27FC236}">
                <a16:creationId xmlns:a16="http://schemas.microsoft.com/office/drawing/2014/main" id="{A59C17F0-E1DE-318E-863E-DAF8C4ADB163}"/>
              </a:ext>
            </a:extLst>
          </p:cNvPr>
          <p:cNvSpPr txBox="1"/>
          <p:nvPr/>
        </p:nvSpPr>
        <p:spPr>
          <a:xfrm>
            <a:off x="11808964" y="6457890"/>
            <a:ext cx="374325" cy="400110"/>
          </a:xfrm>
          <a:prstGeom prst="rect">
            <a:avLst/>
          </a:prstGeom>
          <a:noFill/>
        </p:spPr>
        <p:txBody>
          <a:bodyPr wrap="square" rtlCol="0">
            <a:spAutoFit/>
          </a:bodyPr>
          <a:lstStyle/>
          <a:p>
            <a:r>
              <a:rPr lang="es-EC" sz="2000" dirty="0">
                <a:solidFill>
                  <a:schemeClr val="bg1"/>
                </a:solidFill>
              </a:rPr>
              <a:t>9</a:t>
            </a:r>
          </a:p>
        </p:txBody>
      </p:sp>
      <p:sp>
        <p:nvSpPr>
          <p:cNvPr id="9" name="CuadroTexto 8">
            <a:extLst>
              <a:ext uri="{FF2B5EF4-FFF2-40B4-BE49-F238E27FC236}">
                <a16:creationId xmlns:a16="http://schemas.microsoft.com/office/drawing/2014/main" id="{B92B8068-43EA-7629-1D4F-FC039AF9248E}"/>
              </a:ext>
            </a:extLst>
          </p:cNvPr>
          <p:cNvSpPr txBox="1"/>
          <p:nvPr/>
        </p:nvSpPr>
        <p:spPr>
          <a:xfrm>
            <a:off x="11722246" y="6388099"/>
            <a:ext cx="374325" cy="400110"/>
          </a:xfrm>
          <a:prstGeom prst="rect">
            <a:avLst/>
          </a:prstGeom>
          <a:noFill/>
        </p:spPr>
        <p:txBody>
          <a:bodyPr wrap="square" rtlCol="0">
            <a:spAutoFit/>
          </a:bodyPr>
          <a:lstStyle/>
          <a:p>
            <a:r>
              <a:rPr lang="es-EC" sz="2000" dirty="0">
                <a:solidFill>
                  <a:schemeClr val="bg1"/>
                </a:solidFill>
              </a:rPr>
              <a:t>9</a:t>
            </a:r>
          </a:p>
        </p:txBody>
      </p:sp>
      <p:sp>
        <p:nvSpPr>
          <p:cNvPr id="4" name="Marcador de contenido 2">
            <a:extLst>
              <a:ext uri="{FF2B5EF4-FFF2-40B4-BE49-F238E27FC236}">
                <a16:creationId xmlns:a16="http://schemas.microsoft.com/office/drawing/2014/main" id="{0BD58620-A7DD-E3C7-3E2B-B778F29C3C2D}"/>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rgbClr val="FFFF00"/>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rgbClr val="FFFF00"/>
                </a:solidFill>
              </a:rPr>
              <a:t>3.2	SOCKETS</a:t>
            </a:r>
          </a:p>
          <a:p>
            <a:pPr lvl="2">
              <a:lnSpc>
                <a:spcPct val="90000"/>
              </a:lnSpc>
            </a:pPr>
            <a:r>
              <a:rPr lang="es-ES" sz="700" dirty="0">
                <a:solidFill>
                  <a:srgbClr val="FFFF00"/>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chemeClr val="bg1"/>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10" name="CuadroTexto 9">
            <a:extLst>
              <a:ext uri="{FF2B5EF4-FFF2-40B4-BE49-F238E27FC236}">
                <a16:creationId xmlns:a16="http://schemas.microsoft.com/office/drawing/2014/main" id="{0B0955D0-05BC-8F33-8302-BE2B75911949}"/>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10</a:t>
            </a:r>
          </a:p>
        </p:txBody>
      </p:sp>
    </p:spTree>
    <p:extLst>
      <p:ext uri="{BB962C8B-B14F-4D97-AF65-F5344CB8AC3E}">
        <p14:creationId xmlns:p14="http://schemas.microsoft.com/office/powerpoint/2010/main" val="2055873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3.2.2 	ATRIBUTOS Y TIPOS DE SOCKETS</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2" y="1925702"/>
            <a:ext cx="8314980" cy="3893983"/>
          </a:xfrm>
        </p:spPr>
        <p:txBody>
          <a:bodyPr>
            <a:normAutofit fontScale="85000" lnSpcReduction="10000"/>
          </a:bodyPr>
          <a:lstStyle/>
          <a:p>
            <a:pPr algn="just">
              <a:lnSpc>
                <a:spcPct val="115000"/>
              </a:lnSpc>
              <a:spcBef>
                <a:spcPts val="0"/>
              </a:spcBef>
              <a:spcAft>
                <a:spcPts val="1000"/>
              </a:spcAft>
            </a:pPr>
            <a:r>
              <a:rPr lang="es-ES" dirty="0">
                <a:solidFill>
                  <a:prstClr val="black"/>
                </a:solidFill>
                <a:latin typeface="Gill Sans MT" panose="020B0502020104020203"/>
              </a:rPr>
              <a:t>Dominio: especifica el medio de comunicación de la red que el socket utilizará.</a:t>
            </a:r>
          </a:p>
          <a:p>
            <a:pPr algn="just">
              <a:lnSpc>
                <a:spcPct val="115000"/>
              </a:lnSpc>
              <a:spcBef>
                <a:spcPts val="0"/>
              </a:spcBef>
              <a:spcAft>
                <a:spcPts val="1000"/>
              </a:spcAft>
            </a:pPr>
            <a:r>
              <a:rPr lang="es-ES" dirty="0">
                <a:solidFill>
                  <a:prstClr val="black"/>
                </a:solidFill>
                <a:latin typeface="Gill Sans MT" panose="020B0502020104020203"/>
              </a:rPr>
              <a:t>Protocolo: especifica que protocolo se va a utilizar.</a:t>
            </a:r>
          </a:p>
          <a:p>
            <a:pPr algn="just">
              <a:lnSpc>
                <a:spcPct val="115000"/>
              </a:lnSpc>
              <a:spcBef>
                <a:spcPts val="0"/>
              </a:spcBef>
              <a:spcAft>
                <a:spcPts val="1000"/>
              </a:spcAft>
            </a:pPr>
            <a:r>
              <a:rPr lang="es-ES" dirty="0">
                <a:solidFill>
                  <a:prstClr val="black"/>
                </a:solidFill>
                <a:latin typeface="Gill Sans MT" panose="020B0502020104020203"/>
              </a:rPr>
              <a:t>Tipo: los protocolos de internet proveen dos niveles distintos de servicio, flujo y datagramas.</a:t>
            </a:r>
          </a:p>
          <a:p>
            <a:pPr algn="just">
              <a:lnSpc>
                <a:spcPct val="115000"/>
              </a:lnSpc>
              <a:spcBef>
                <a:spcPts val="0"/>
              </a:spcBef>
              <a:spcAft>
                <a:spcPts val="1000"/>
              </a:spcAft>
            </a:pPr>
            <a:endParaRPr lang="es-ES" dirty="0">
              <a:solidFill>
                <a:prstClr val="black"/>
              </a:solidFill>
              <a:latin typeface="Gill Sans MT" panose="020B0502020104020203"/>
            </a:endParaRPr>
          </a:p>
          <a:p>
            <a:pPr algn="just">
              <a:lnSpc>
                <a:spcPct val="115000"/>
              </a:lnSpc>
              <a:spcBef>
                <a:spcPts val="0"/>
              </a:spcBef>
              <a:spcAft>
                <a:spcPts val="1000"/>
              </a:spcAft>
            </a:pPr>
            <a:endParaRPr lang="es-ES" dirty="0">
              <a:solidFill>
                <a:prstClr val="black"/>
              </a:solidFill>
              <a:latin typeface="Gill Sans MT" panose="020B0502020104020203"/>
            </a:endParaRPr>
          </a:p>
          <a:p>
            <a:pPr algn="just">
              <a:lnSpc>
                <a:spcPct val="115000"/>
              </a:lnSpc>
              <a:spcBef>
                <a:spcPts val="0"/>
              </a:spcBef>
              <a:spcAft>
                <a:spcPts val="1000"/>
              </a:spcAft>
            </a:pPr>
            <a:endParaRPr lang="es-ES" dirty="0">
              <a:solidFill>
                <a:prstClr val="black"/>
              </a:solidFill>
              <a:latin typeface="Gill Sans MT" panose="020B0502020104020203"/>
            </a:endParaRPr>
          </a:p>
          <a:p>
            <a:pPr algn="just">
              <a:lnSpc>
                <a:spcPct val="115000"/>
              </a:lnSpc>
              <a:spcBef>
                <a:spcPts val="0"/>
              </a:spcBef>
              <a:spcAft>
                <a:spcPts val="1000"/>
              </a:spcAft>
            </a:pPr>
            <a:endParaRPr lang="es-ES" dirty="0">
              <a:solidFill>
                <a:prstClr val="black"/>
              </a:solidFill>
              <a:latin typeface="Gill Sans MT" panose="020B0502020104020203"/>
            </a:endParaRPr>
          </a:p>
          <a:p>
            <a:pPr algn="just">
              <a:lnSpc>
                <a:spcPct val="115000"/>
              </a:lnSpc>
              <a:spcBef>
                <a:spcPts val="0"/>
              </a:spcBef>
              <a:spcAft>
                <a:spcPts val="1000"/>
              </a:spcAft>
            </a:pPr>
            <a:endParaRPr lang="es-ES" dirty="0">
              <a:solidFill>
                <a:prstClr val="black"/>
              </a:solidFill>
              <a:latin typeface="Gill Sans MT" panose="020B0502020104020203"/>
            </a:endParaRPr>
          </a:p>
          <a:p>
            <a:pPr algn="just">
              <a:lnSpc>
                <a:spcPct val="115000"/>
              </a:lnSpc>
              <a:spcBef>
                <a:spcPts val="0"/>
              </a:spcBef>
              <a:spcAft>
                <a:spcPts val="1000"/>
              </a:spcAft>
            </a:pPr>
            <a:r>
              <a:rPr lang="es-ES" dirty="0">
                <a:solidFill>
                  <a:prstClr val="black"/>
                </a:solidFill>
                <a:latin typeface="Gill Sans MT" panose="020B0502020104020203"/>
              </a:rPr>
              <a:t>Orientados a conexión: contiene comunicaciones fiables y circuitos virtuales.</a:t>
            </a:r>
          </a:p>
          <a:p>
            <a:pPr algn="just">
              <a:lnSpc>
                <a:spcPct val="115000"/>
              </a:lnSpc>
              <a:spcBef>
                <a:spcPts val="0"/>
              </a:spcBef>
              <a:spcAft>
                <a:spcPts val="1000"/>
              </a:spcAft>
            </a:pPr>
            <a:r>
              <a:rPr lang="es-ES" dirty="0">
                <a:solidFill>
                  <a:prstClr val="black"/>
                </a:solidFill>
                <a:latin typeface="Gill Sans MT" panose="020B0502020104020203"/>
              </a:rPr>
              <a:t>No orientados a conexión: el programa de aplicación da la fiabilidad.</a:t>
            </a:r>
          </a:p>
          <a:p>
            <a:pPr algn="just">
              <a:lnSpc>
                <a:spcPct val="115000"/>
              </a:lnSpc>
              <a:spcBef>
                <a:spcPts val="0"/>
              </a:spcBef>
              <a:spcAft>
                <a:spcPts val="1000"/>
              </a:spcAft>
            </a:pPr>
            <a:endParaRPr lang="es-ES" dirty="0">
              <a:solidFill>
                <a:prstClr val="black"/>
              </a:solidFill>
              <a:latin typeface="Gill Sans MT" panose="020B0502020104020203"/>
            </a:endParaRP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9">
            <a:extLst>
              <a:ext uri="{FF2B5EF4-FFF2-40B4-BE49-F238E27FC236}">
                <a16:creationId xmlns:a16="http://schemas.microsoft.com/office/drawing/2014/main" id="{E9EEE32B-D408-DDAA-32E4-B576CDE3F94E}"/>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9</a:t>
            </a:r>
          </a:p>
        </p:txBody>
      </p:sp>
      <p:sp>
        <p:nvSpPr>
          <p:cNvPr id="8" name="CuadroTexto 9">
            <a:extLst>
              <a:ext uri="{FF2B5EF4-FFF2-40B4-BE49-F238E27FC236}">
                <a16:creationId xmlns:a16="http://schemas.microsoft.com/office/drawing/2014/main" id="{A59C17F0-E1DE-318E-863E-DAF8C4ADB163}"/>
              </a:ext>
            </a:extLst>
          </p:cNvPr>
          <p:cNvSpPr txBox="1"/>
          <p:nvPr/>
        </p:nvSpPr>
        <p:spPr>
          <a:xfrm>
            <a:off x="11808964" y="6457890"/>
            <a:ext cx="374325" cy="400110"/>
          </a:xfrm>
          <a:prstGeom prst="rect">
            <a:avLst/>
          </a:prstGeom>
          <a:noFill/>
        </p:spPr>
        <p:txBody>
          <a:bodyPr wrap="square" rtlCol="0">
            <a:spAutoFit/>
          </a:bodyPr>
          <a:lstStyle/>
          <a:p>
            <a:r>
              <a:rPr lang="es-EC" sz="2000" dirty="0">
                <a:solidFill>
                  <a:schemeClr val="bg1"/>
                </a:solidFill>
              </a:rPr>
              <a:t>9</a:t>
            </a:r>
          </a:p>
        </p:txBody>
      </p:sp>
      <p:sp>
        <p:nvSpPr>
          <p:cNvPr id="9" name="CuadroTexto 8">
            <a:extLst>
              <a:ext uri="{FF2B5EF4-FFF2-40B4-BE49-F238E27FC236}">
                <a16:creationId xmlns:a16="http://schemas.microsoft.com/office/drawing/2014/main" id="{B92B8068-43EA-7629-1D4F-FC039AF9248E}"/>
              </a:ext>
            </a:extLst>
          </p:cNvPr>
          <p:cNvSpPr txBox="1"/>
          <p:nvPr/>
        </p:nvSpPr>
        <p:spPr>
          <a:xfrm>
            <a:off x="11722246" y="6388099"/>
            <a:ext cx="374325" cy="400110"/>
          </a:xfrm>
          <a:prstGeom prst="rect">
            <a:avLst/>
          </a:prstGeom>
          <a:noFill/>
        </p:spPr>
        <p:txBody>
          <a:bodyPr wrap="square" rtlCol="0">
            <a:spAutoFit/>
          </a:bodyPr>
          <a:lstStyle/>
          <a:p>
            <a:r>
              <a:rPr lang="es-EC" sz="2000" dirty="0">
                <a:solidFill>
                  <a:schemeClr val="bg1"/>
                </a:solidFill>
              </a:rPr>
              <a:t>9</a:t>
            </a:r>
          </a:p>
        </p:txBody>
      </p:sp>
      <p:sp>
        <p:nvSpPr>
          <p:cNvPr id="4" name="Marcador de contenido 2">
            <a:extLst>
              <a:ext uri="{FF2B5EF4-FFF2-40B4-BE49-F238E27FC236}">
                <a16:creationId xmlns:a16="http://schemas.microsoft.com/office/drawing/2014/main" id="{0BD58620-A7DD-E3C7-3E2B-B778F29C3C2D}"/>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rgbClr val="FFFF00"/>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rgbClr val="FFFF00"/>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rgbClr val="FFFF00"/>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chemeClr val="bg1"/>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10" name="CuadroTexto 9">
            <a:extLst>
              <a:ext uri="{FF2B5EF4-FFF2-40B4-BE49-F238E27FC236}">
                <a16:creationId xmlns:a16="http://schemas.microsoft.com/office/drawing/2014/main" id="{0B0955D0-05BC-8F33-8302-BE2B75911949}"/>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11</a:t>
            </a:r>
          </a:p>
        </p:txBody>
      </p:sp>
      <p:pic>
        <p:nvPicPr>
          <p:cNvPr id="5" name="Imagen 4" descr="LOS SOCKETS">
            <a:extLst>
              <a:ext uri="{FF2B5EF4-FFF2-40B4-BE49-F238E27FC236}">
                <a16:creationId xmlns:a16="http://schemas.microsoft.com/office/drawing/2014/main" id="{1104209C-950E-312B-2A6F-B621524773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41933" y="3160062"/>
            <a:ext cx="1898591" cy="1425262"/>
          </a:xfrm>
          <a:prstGeom prst="rect">
            <a:avLst/>
          </a:prstGeom>
          <a:ln w="88900" cap="sq" cmpd="thickThin">
            <a:solidFill>
              <a:srgbClr val="000000"/>
            </a:solidFill>
            <a:prstDash val="solid"/>
            <a:miter lim="800000"/>
          </a:ln>
          <a:effectLst>
            <a:innerShdw blurRad="76200">
              <a:srgbClr val="000000"/>
            </a:innerShdw>
          </a:effectLst>
        </p:spPr>
      </p:pic>
      <p:pic>
        <p:nvPicPr>
          <p:cNvPr id="11" name="Imagen 10" descr="apuntes:sockets [Programación de Servicios y Procesos]">
            <a:extLst>
              <a:ext uri="{FF2B5EF4-FFF2-40B4-BE49-F238E27FC236}">
                <a16:creationId xmlns:a16="http://schemas.microsoft.com/office/drawing/2014/main" id="{4B4B12EF-567A-0CA0-F2D3-C13EB2AB380C}"/>
              </a:ext>
            </a:extLst>
          </p:cNvPr>
          <p:cNvPicPr>
            <a:picLocks noChangeAspect="1"/>
          </p:cNvPicPr>
          <p:nvPr/>
        </p:nvPicPr>
        <p:blipFill rotWithShape="1">
          <a:blip r:embed="rId3">
            <a:extLst>
              <a:ext uri="{28A0092B-C50C-407E-A947-70E740481C1C}">
                <a14:useLocalDpi xmlns:a14="http://schemas.microsoft.com/office/drawing/2010/main" val="0"/>
              </a:ext>
            </a:extLst>
          </a:blip>
          <a:srcRect b="14389"/>
          <a:stretch/>
        </p:blipFill>
        <p:spPr bwMode="auto">
          <a:xfrm>
            <a:off x="3074634" y="5585092"/>
            <a:ext cx="3326973" cy="1141503"/>
          </a:xfrm>
          <a:prstGeom prst="rect">
            <a:avLst/>
          </a:prstGeom>
          <a:ln w="889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14584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3.3 	APLICACIÓN DE CONSOLA C#</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2" y="1925702"/>
            <a:ext cx="8314980" cy="3216343"/>
          </a:xfrm>
        </p:spPr>
        <p:txBody>
          <a:bodyPr>
            <a:normAutofit/>
          </a:bodyPr>
          <a:lstStyle/>
          <a:p>
            <a:pPr marL="0" indent="0" algn="just">
              <a:lnSpc>
                <a:spcPct val="115000"/>
              </a:lnSpc>
              <a:spcBef>
                <a:spcPts val="0"/>
              </a:spcBef>
              <a:spcAft>
                <a:spcPts val="1000"/>
              </a:spcAft>
              <a:buNone/>
            </a:pPr>
            <a:r>
              <a:rPr lang="es-ES" dirty="0">
                <a:solidFill>
                  <a:prstClr val="black"/>
                </a:solidFill>
                <a:latin typeface="Gill Sans MT" panose="020B0502020104020203"/>
              </a:rPr>
              <a:t>Una aplicación de consola es un tipo de programa informático que se ejecuta en una consola o terminal de texto. Esto significa que la interfaz del usuario se basa en texto y no en gráficos. Las aplicaciones de consola son comunes en sistemas operativos como Linux y MacOS, y también se pueden crear en Windows utilizando el lenguaje de programación C#.</a:t>
            </a:r>
          </a:p>
          <a:p>
            <a:pPr marL="0" indent="0" algn="just">
              <a:lnSpc>
                <a:spcPct val="115000"/>
              </a:lnSpc>
              <a:spcBef>
                <a:spcPts val="0"/>
              </a:spcBef>
              <a:spcAft>
                <a:spcPts val="1000"/>
              </a:spcAft>
              <a:buNone/>
            </a:pPr>
            <a:r>
              <a:rPr lang="es-ES" dirty="0">
                <a:solidFill>
                  <a:prstClr val="black"/>
                </a:solidFill>
                <a:latin typeface="Gill Sans MT" panose="020B0502020104020203"/>
              </a:rPr>
              <a:t>Para crear una aplicación de consola en C#, primero se requiere instalar un entorno de desarrollo de C#, como Visual Studio o </a:t>
            </a:r>
            <a:r>
              <a:rPr lang="es-ES" dirty="0" err="1">
                <a:solidFill>
                  <a:prstClr val="black"/>
                </a:solidFill>
                <a:latin typeface="Gill Sans MT" panose="020B0502020104020203"/>
              </a:rPr>
              <a:t>MonoDevelop</a:t>
            </a:r>
            <a:r>
              <a:rPr lang="es-ES" dirty="0">
                <a:solidFill>
                  <a:prstClr val="black"/>
                </a:solidFill>
                <a:latin typeface="Gill Sans MT" panose="020B0502020104020203"/>
              </a:rPr>
              <a:t>. Luego, se deberá crear un nuevo proyecto de aplicación de consola y escribirás el código C# en el archivo principal del proyecto. Este código se ejecutará cuando se inicie la aplicación de consola.</a:t>
            </a:r>
          </a:p>
          <a:p>
            <a:pPr algn="just">
              <a:lnSpc>
                <a:spcPct val="115000"/>
              </a:lnSpc>
              <a:spcBef>
                <a:spcPts val="0"/>
              </a:spcBef>
              <a:spcAft>
                <a:spcPts val="1000"/>
              </a:spcAft>
            </a:pPr>
            <a:endParaRPr lang="es-ES" dirty="0">
              <a:solidFill>
                <a:prstClr val="black"/>
              </a:solidFill>
              <a:latin typeface="Gill Sans MT" panose="020B0502020104020203"/>
            </a:endParaRP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9">
            <a:extLst>
              <a:ext uri="{FF2B5EF4-FFF2-40B4-BE49-F238E27FC236}">
                <a16:creationId xmlns:a16="http://schemas.microsoft.com/office/drawing/2014/main" id="{E9EEE32B-D408-DDAA-32E4-B576CDE3F94E}"/>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9</a:t>
            </a:r>
          </a:p>
        </p:txBody>
      </p:sp>
      <p:sp>
        <p:nvSpPr>
          <p:cNvPr id="8" name="CuadroTexto 9">
            <a:extLst>
              <a:ext uri="{FF2B5EF4-FFF2-40B4-BE49-F238E27FC236}">
                <a16:creationId xmlns:a16="http://schemas.microsoft.com/office/drawing/2014/main" id="{A59C17F0-E1DE-318E-863E-DAF8C4ADB163}"/>
              </a:ext>
            </a:extLst>
          </p:cNvPr>
          <p:cNvSpPr txBox="1"/>
          <p:nvPr/>
        </p:nvSpPr>
        <p:spPr>
          <a:xfrm>
            <a:off x="11808964" y="6457890"/>
            <a:ext cx="374325" cy="400110"/>
          </a:xfrm>
          <a:prstGeom prst="rect">
            <a:avLst/>
          </a:prstGeom>
          <a:noFill/>
        </p:spPr>
        <p:txBody>
          <a:bodyPr wrap="square" rtlCol="0">
            <a:spAutoFit/>
          </a:bodyPr>
          <a:lstStyle/>
          <a:p>
            <a:r>
              <a:rPr lang="es-EC" sz="2000" dirty="0">
                <a:solidFill>
                  <a:schemeClr val="bg1"/>
                </a:solidFill>
              </a:rPr>
              <a:t>9</a:t>
            </a:r>
          </a:p>
        </p:txBody>
      </p:sp>
      <p:sp>
        <p:nvSpPr>
          <p:cNvPr id="9" name="CuadroTexto 8">
            <a:extLst>
              <a:ext uri="{FF2B5EF4-FFF2-40B4-BE49-F238E27FC236}">
                <a16:creationId xmlns:a16="http://schemas.microsoft.com/office/drawing/2014/main" id="{B92B8068-43EA-7629-1D4F-FC039AF9248E}"/>
              </a:ext>
            </a:extLst>
          </p:cNvPr>
          <p:cNvSpPr txBox="1"/>
          <p:nvPr/>
        </p:nvSpPr>
        <p:spPr>
          <a:xfrm>
            <a:off x="11722246" y="6388099"/>
            <a:ext cx="374325" cy="400110"/>
          </a:xfrm>
          <a:prstGeom prst="rect">
            <a:avLst/>
          </a:prstGeom>
          <a:noFill/>
        </p:spPr>
        <p:txBody>
          <a:bodyPr wrap="square" rtlCol="0">
            <a:spAutoFit/>
          </a:bodyPr>
          <a:lstStyle/>
          <a:p>
            <a:r>
              <a:rPr lang="es-EC" sz="2000" dirty="0">
                <a:solidFill>
                  <a:schemeClr val="bg1"/>
                </a:solidFill>
              </a:rPr>
              <a:t>9</a:t>
            </a:r>
          </a:p>
        </p:txBody>
      </p:sp>
      <p:sp>
        <p:nvSpPr>
          <p:cNvPr id="4" name="Marcador de contenido 2">
            <a:extLst>
              <a:ext uri="{FF2B5EF4-FFF2-40B4-BE49-F238E27FC236}">
                <a16:creationId xmlns:a16="http://schemas.microsoft.com/office/drawing/2014/main" id="{0BD58620-A7DD-E3C7-3E2B-B778F29C3C2D}"/>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rgbClr val="FFFF00"/>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rgbClr val="FFFF00"/>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chemeClr val="bg1"/>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10" name="CuadroTexto 9">
            <a:extLst>
              <a:ext uri="{FF2B5EF4-FFF2-40B4-BE49-F238E27FC236}">
                <a16:creationId xmlns:a16="http://schemas.microsoft.com/office/drawing/2014/main" id="{0B0955D0-05BC-8F33-8302-BE2B75911949}"/>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12</a:t>
            </a:r>
          </a:p>
        </p:txBody>
      </p:sp>
      <p:pic>
        <p:nvPicPr>
          <p:cNvPr id="12" name="Imagen 11">
            <a:extLst>
              <a:ext uri="{FF2B5EF4-FFF2-40B4-BE49-F238E27FC236}">
                <a16:creationId xmlns:a16="http://schemas.microsoft.com/office/drawing/2014/main" id="{81E5F3B7-AC80-7335-4C7E-AFA1A1E5F7FF}"/>
              </a:ext>
            </a:extLst>
          </p:cNvPr>
          <p:cNvPicPr>
            <a:picLocks noChangeAspect="1"/>
          </p:cNvPicPr>
          <p:nvPr/>
        </p:nvPicPr>
        <p:blipFill>
          <a:blip r:embed="rId2"/>
          <a:stretch>
            <a:fillRect/>
          </a:stretch>
        </p:blipFill>
        <p:spPr>
          <a:xfrm>
            <a:off x="2429187" y="5142045"/>
            <a:ext cx="4618990" cy="90741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05531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3.4 	APLICACIÓN DE WPF (.NET FRAMEWORK)</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2" y="1925702"/>
            <a:ext cx="8314980" cy="3216343"/>
          </a:xfrm>
        </p:spPr>
        <p:txBody>
          <a:bodyPr>
            <a:normAutofit/>
          </a:bodyPr>
          <a:lstStyle/>
          <a:p>
            <a:pPr marL="0" indent="0" algn="just">
              <a:lnSpc>
                <a:spcPct val="115000"/>
              </a:lnSpc>
              <a:spcBef>
                <a:spcPts val="0"/>
              </a:spcBef>
              <a:spcAft>
                <a:spcPts val="1000"/>
              </a:spcAft>
              <a:buNone/>
            </a:pPr>
            <a:r>
              <a:rPr lang="es-ES" dirty="0">
                <a:solidFill>
                  <a:prstClr val="black"/>
                </a:solidFill>
                <a:latin typeface="Gill Sans MT" panose="020B0502020104020203"/>
              </a:rPr>
              <a:t>WPF (Windows </a:t>
            </a:r>
            <a:r>
              <a:rPr lang="es-ES" dirty="0" err="1">
                <a:solidFill>
                  <a:prstClr val="black"/>
                </a:solidFill>
                <a:latin typeface="Gill Sans MT" panose="020B0502020104020203"/>
              </a:rPr>
              <a:t>Presentation</a:t>
            </a:r>
            <a:r>
              <a:rPr lang="es-ES" dirty="0">
                <a:solidFill>
                  <a:prstClr val="black"/>
                </a:solidFill>
                <a:latin typeface="Gill Sans MT" panose="020B0502020104020203"/>
              </a:rPr>
              <a:t> </a:t>
            </a:r>
            <a:r>
              <a:rPr lang="es-ES" dirty="0" err="1">
                <a:solidFill>
                  <a:prstClr val="black"/>
                </a:solidFill>
                <a:latin typeface="Gill Sans MT" panose="020B0502020104020203"/>
              </a:rPr>
              <a:t>Foundation</a:t>
            </a:r>
            <a:r>
              <a:rPr lang="es-ES" dirty="0">
                <a:solidFill>
                  <a:prstClr val="black"/>
                </a:solidFill>
                <a:latin typeface="Gill Sans MT" panose="020B0502020104020203"/>
              </a:rPr>
              <a:t>) es un marco de desarrollo de aplicaciones de interfaz de usuario para Windows que se utiliza para crear aplicaciones gráficas. Es parte del .NET Framework de Microsoft y se puede utilizar con lenguajes de programación como C# y Visual Basic.</a:t>
            </a:r>
          </a:p>
          <a:p>
            <a:pPr marL="0" indent="0" algn="just">
              <a:lnSpc>
                <a:spcPct val="115000"/>
              </a:lnSpc>
              <a:spcBef>
                <a:spcPts val="0"/>
              </a:spcBef>
              <a:spcAft>
                <a:spcPts val="1000"/>
              </a:spcAft>
              <a:buNone/>
            </a:pPr>
            <a:r>
              <a:rPr lang="es-ES" dirty="0">
                <a:solidFill>
                  <a:prstClr val="black"/>
                </a:solidFill>
                <a:latin typeface="Gill Sans MT" panose="020B0502020104020203"/>
              </a:rPr>
              <a:t>Una aplicación de WPF es un tipo de aplicación de Windows que utiliza la tecnología WPF para crear una interfaz de usuario gráfica. Esto significa que la aplicación se puede mostrar en una ventana y contiene elementos gráficos como botones, menús y gráficos. WPF proporciona una gran cantidad de características y herramientas para crear aplicaciones atractivas y modernas con una experiencia de usuario fluida.</a:t>
            </a:r>
          </a:p>
          <a:p>
            <a:pPr algn="just">
              <a:lnSpc>
                <a:spcPct val="115000"/>
              </a:lnSpc>
              <a:spcBef>
                <a:spcPts val="0"/>
              </a:spcBef>
              <a:spcAft>
                <a:spcPts val="1000"/>
              </a:spcAft>
            </a:pPr>
            <a:endParaRPr lang="es-ES" dirty="0">
              <a:solidFill>
                <a:prstClr val="black"/>
              </a:solidFill>
              <a:latin typeface="Gill Sans MT" panose="020B0502020104020203"/>
            </a:endParaRP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9">
            <a:extLst>
              <a:ext uri="{FF2B5EF4-FFF2-40B4-BE49-F238E27FC236}">
                <a16:creationId xmlns:a16="http://schemas.microsoft.com/office/drawing/2014/main" id="{E9EEE32B-D408-DDAA-32E4-B576CDE3F94E}"/>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9</a:t>
            </a:r>
          </a:p>
        </p:txBody>
      </p:sp>
      <p:sp>
        <p:nvSpPr>
          <p:cNvPr id="8" name="CuadroTexto 9">
            <a:extLst>
              <a:ext uri="{FF2B5EF4-FFF2-40B4-BE49-F238E27FC236}">
                <a16:creationId xmlns:a16="http://schemas.microsoft.com/office/drawing/2014/main" id="{A59C17F0-E1DE-318E-863E-DAF8C4ADB163}"/>
              </a:ext>
            </a:extLst>
          </p:cNvPr>
          <p:cNvSpPr txBox="1"/>
          <p:nvPr/>
        </p:nvSpPr>
        <p:spPr>
          <a:xfrm>
            <a:off x="11808964" y="6457890"/>
            <a:ext cx="374325" cy="400110"/>
          </a:xfrm>
          <a:prstGeom prst="rect">
            <a:avLst/>
          </a:prstGeom>
          <a:noFill/>
        </p:spPr>
        <p:txBody>
          <a:bodyPr wrap="square" rtlCol="0">
            <a:spAutoFit/>
          </a:bodyPr>
          <a:lstStyle/>
          <a:p>
            <a:r>
              <a:rPr lang="es-EC" sz="2000" dirty="0">
                <a:solidFill>
                  <a:schemeClr val="bg1"/>
                </a:solidFill>
              </a:rPr>
              <a:t>9</a:t>
            </a:r>
          </a:p>
        </p:txBody>
      </p:sp>
      <p:sp>
        <p:nvSpPr>
          <p:cNvPr id="9" name="CuadroTexto 8">
            <a:extLst>
              <a:ext uri="{FF2B5EF4-FFF2-40B4-BE49-F238E27FC236}">
                <a16:creationId xmlns:a16="http://schemas.microsoft.com/office/drawing/2014/main" id="{B92B8068-43EA-7629-1D4F-FC039AF9248E}"/>
              </a:ext>
            </a:extLst>
          </p:cNvPr>
          <p:cNvSpPr txBox="1"/>
          <p:nvPr/>
        </p:nvSpPr>
        <p:spPr>
          <a:xfrm>
            <a:off x="11722246" y="6388099"/>
            <a:ext cx="374325" cy="400110"/>
          </a:xfrm>
          <a:prstGeom prst="rect">
            <a:avLst/>
          </a:prstGeom>
          <a:noFill/>
        </p:spPr>
        <p:txBody>
          <a:bodyPr wrap="square" rtlCol="0">
            <a:spAutoFit/>
          </a:bodyPr>
          <a:lstStyle/>
          <a:p>
            <a:r>
              <a:rPr lang="es-EC" sz="2000" dirty="0">
                <a:solidFill>
                  <a:schemeClr val="bg1"/>
                </a:solidFill>
              </a:rPr>
              <a:t>9</a:t>
            </a:r>
          </a:p>
        </p:txBody>
      </p:sp>
      <p:sp>
        <p:nvSpPr>
          <p:cNvPr id="4" name="Marcador de contenido 2">
            <a:extLst>
              <a:ext uri="{FF2B5EF4-FFF2-40B4-BE49-F238E27FC236}">
                <a16:creationId xmlns:a16="http://schemas.microsoft.com/office/drawing/2014/main" id="{0BD58620-A7DD-E3C7-3E2B-B778F29C3C2D}"/>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rgbClr val="FFFF00"/>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rgbClr val="FFFF00"/>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chemeClr val="bg1"/>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10" name="CuadroTexto 9">
            <a:extLst>
              <a:ext uri="{FF2B5EF4-FFF2-40B4-BE49-F238E27FC236}">
                <a16:creationId xmlns:a16="http://schemas.microsoft.com/office/drawing/2014/main" id="{0B0955D0-05BC-8F33-8302-BE2B75911949}"/>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13</a:t>
            </a:r>
          </a:p>
        </p:txBody>
      </p:sp>
      <p:pic>
        <p:nvPicPr>
          <p:cNvPr id="5" name="Imagen 4" descr="Interfaz de usuario gráfica, Texto, Aplicación, Sitio web&#10;&#10;Descripción generada automáticamente">
            <a:extLst>
              <a:ext uri="{FF2B5EF4-FFF2-40B4-BE49-F238E27FC236}">
                <a16:creationId xmlns:a16="http://schemas.microsoft.com/office/drawing/2014/main" id="{215E60DB-F66C-78F6-0F2A-6C72593F0188}"/>
              </a:ext>
            </a:extLst>
          </p:cNvPr>
          <p:cNvPicPr>
            <a:picLocks noChangeAspect="1"/>
          </p:cNvPicPr>
          <p:nvPr/>
        </p:nvPicPr>
        <p:blipFill>
          <a:blip r:embed="rId2"/>
          <a:stretch>
            <a:fillRect/>
          </a:stretch>
        </p:blipFill>
        <p:spPr>
          <a:xfrm>
            <a:off x="2568042" y="5213261"/>
            <a:ext cx="4562475" cy="75565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25937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3.4.1 	XAMARIN FORMS</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2" y="1925703"/>
            <a:ext cx="8314980" cy="2313012"/>
          </a:xfrm>
        </p:spPr>
        <p:txBody>
          <a:bodyPr>
            <a:normAutofit/>
          </a:bodyPr>
          <a:lstStyle/>
          <a:p>
            <a:pPr marL="0" indent="0" algn="just">
              <a:lnSpc>
                <a:spcPct val="115000"/>
              </a:lnSpc>
              <a:spcBef>
                <a:spcPts val="0"/>
              </a:spcBef>
              <a:spcAft>
                <a:spcPts val="1000"/>
              </a:spcAft>
              <a:buNone/>
            </a:pPr>
            <a:r>
              <a:rPr lang="es-ES" dirty="0">
                <a:solidFill>
                  <a:prstClr val="black"/>
                </a:solidFill>
                <a:latin typeface="Gill Sans MT" panose="020B0502020104020203"/>
              </a:rPr>
              <a:t>XAML es un lenguaje de marcado basado en XML desarrollado por Microsoft como una forma de crear objetos, inicializarlos y organizarlos en jerarquías de padres e hijos sin necesidad de utilizar código imperativo. Se ha adaptado a diversas tecnologías del .NET Framework, como Windows </a:t>
            </a:r>
            <a:r>
              <a:rPr lang="es-ES" dirty="0" err="1">
                <a:solidFill>
                  <a:prstClr val="black"/>
                </a:solidFill>
                <a:latin typeface="Gill Sans MT" panose="020B0502020104020203"/>
              </a:rPr>
              <a:t>Presentation</a:t>
            </a:r>
            <a:r>
              <a:rPr lang="es-ES" dirty="0">
                <a:solidFill>
                  <a:prstClr val="black"/>
                </a:solidFill>
                <a:latin typeface="Gill Sans MT" panose="020B0502020104020203"/>
              </a:rPr>
              <a:t> </a:t>
            </a:r>
            <a:r>
              <a:rPr lang="es-ES" dirty="0" err="1">
                <a:solidFill>
                  <a:prstClr val="black"/>
                </a:solidFill>
                <a:latin typeface="Gill Sans MT" panose="020B0502020104020203"/>
              </a:rPr>
              <a:t>Foundation</a:t>
            </a:r>
            <a:r>
              <a:rPr lang="es-ES" dirty="0">
                <a:solidFill>
                  <a:prstClr val="black"/>
                </a:solidFill>
                <a:latin typeface="Gill Sans MT" panose="020B0502020104020203"/>
              </a:rPr>
              <a:t> (WPF), Silverlight, Windows </a:t>
            </a:r>
            <a:r>
              <a:rPr lang="es-ES" dirty="0" err="1">
                <a:solidFill>
                  <a:prstClr val="black"/>
                </a:solidFill>
                <a:latin typeface="Gill Sans MT" panose="020B0502020104020203"/>
              </a:rPr>
              <a:t>Runtime</a:t>
            </a:r>
            <a:r>
              <a:rPr lang="es-ES" dirty="0">
                <a:solidFill>
                  <a:prstClr val="black"/>
                </a:solidFill>
                <a:latin typeface="Gill Sans MT" panose="020B0502020104020203"/>
              </a:rPr>
              <a:t>, la Plataforma Universal de Windows (UWP) y </a:t>
            </a:r>
            <a:r>
              <a:rPr lang="es-ES" dirty="0" err="1">
                <a:solidFill>
                  <a:prstClr val="black"/>
                </a:solidFill>
                <a:latin typeface="Gill Sans MT" panose="020B0502020104020203"/>
              </a:rPr>
              <a:t>Xamarin.Forms</a:t>
            </a:r>
            <a:r>
              <a:rPr lang="es-ES" dirty="0">
                <a:solidFill>
                  <a:prstClr val="black"/>
                </a:solidFill>
                <a:latin typeface="Gill Sans MT" panose="020B0502020104020203"/>
              </a:rPr>
              <a:t>. En el archivo XAML, los desarrolladores de </a:t>
            </a:r>
            <a:r>
              <a:rPr lang="es-ES" dirty="0" err="1">
                <a:solidFill>
                  <a:prstClr val="black"/>
                </a:solidFill>
                <a:latin typeface="Gill Sans MT" panose="020B0502020104020203"/>
              </a:rPr>
              <a:t>Xamarin.Forms</a:t>
            </a:r>
            <a:r>
              <a:rPr lang="es-ES" dirty="0">
                <a:solidFill>
                  <a:prstClr val="black"/>
                </a:solidFill>
                <a:latin typeface="Gill Sans MT" panose="020B0502020104020203"/>
              </a:rPr>
              <a:t> pueden definir interfaces de usuario utilizando controles (vistas), diseños (maquetaciones), páginas o clases personalizadas.</a:t>
            </a: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9">
            <a:extLst>
              <a:ext uri="{FF2B5EF4-FFF2-40B4-BE49-F238E27FC236}">
                <a16:creationId xmlns:a16="http://schemas.microsoft.com/office/drawing/2014/main" id="{E9EEE32B-D408-DDAA-32E4-B576CDE3F94E}"/>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9</a:t>
            </a:r>
          </a:p>
        </p:txBody>
      </p:sp>
      <p:sp>
        <p:nvSpPr>
          <p:cNvPr id="8" name="CuadroTexto 9">
            <a:extLst>
              <a:ext uri="{FF2B5EF4-FFF2-40B4-BE49-F238E27FC236}">
                <a16:creationId xmlns:a16="http://schemas.microsoft.com/office/drawing/2014/main" id="{A59C17F0-E1DE-318E-863E-DAF8C4ADB163}"/>
              </a:ext>
            </a:extLst>
          </p:cNvPr>
          <p:cNvSpPr txBox="1"/>
          <p:nvPr/>
        </p:nvSpPr>
        <p:spPr>
          <a:xfrm>
            <a:off x="11808964" y="6457890"/>
            <a:ext cx="374325" cy="400110"/>
          </a:xfrm>
          <a:prstGeom prst="rect">
            <a:avLst/>
          </a:prstGeom>
          <a:noFill/>
        </p:spPr>
        <p:txBody>
          <a:bodyPr wrap="square" rtlCol="0">
            <a:spAutoFit/>
          </a:bodyPr>
          <a:lstStyle/>
          <a:p>
            <a:r>
              <a:rPr lang="es-EC" sz="2000" dirty="0">
                <a:solidFill>
                  <a:schemeClr val="bg1"/>
                </a:solidFill>
              </a:rPr>
              <a:t>9</a:t>
            </a:r>
          </a:p>
        </p:txBody>
      </p:sp>
      <p:sp>
        <p:nvSpPr>
          <p:cNvPr id="9" name="CuadroTexto 8">
            <a:extLst>
              <a:ext uri="{FF2B5EF4-FFF2-40B4-BE49-F238E27FC236}">
                <a16:creationId xmlns:a16="http://schemas.microsoft.com/office/drawing/2014/main" id="{B92B8068-43EA-7629-1D4F-FC039AF9248E}"/>
              </a:ext>
            </a:extLst>
          </p:cNvPr>
          <p:cNvSpPr txBox="1"/>
          <p:nvPr/>
        </p:nvSpPr>
        <p:spPr>
          <a:xfrm>
            <a:off x="11722246" y="6388099"/>
            <a:ext cx="374325" cy="400110"/>
          </a:xfrm>
          <a:prstGeom prst="rect">
            <a:avLst/>
          </a:prstGeom>
          <a:noFill/>
        </p:spPr>
        <p:txBody>
          <a:bodyPr wrap="square" rtlCol="0">
            <a:spAutoFit/>
          </a:bodyPr>
          <a:lstStyle/>
          <a:p>
            <a:r>
              <a:rPr lang="es-EC" sz="2000" dirty="0">
                <a:solidFill>
                  <a:schemeClr val="bg1"/>
                </a:solidFill>
              </a:rPr>
              <a:t>9</a:t>
            </a:r>
          </a:p>
        </p:txBody>
      </p:sp>
      <p:sp>
        <p:nvSpPr>
          <p:cNvPr id="4" name="Marcador de contenido 2">
            <a:extLst>
              <a:ext uri="{FF2B5EF4-FFF2-40B4-BE49-F238E27FC236}">
                <a16:creationId xmlns:a16="http://schemas.microsoft.com/office/drawing/2014/main" id="{0BD58620-A7DD-E3C7-3E2B-B778F29C3C2D}"/>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rgbClr val="FFFF00"/>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rgbClr val="FFFF00"/>
                </a:solidFill>
              </a:rPr>
              <a:t>3.4	APLICACIÓN DE WPF (.NET FRAMEWORK)</a:t>
            </a:r>
          </a:p>
          <a:p>
            <a:pPr lvl="2">
              <a:lnSpc>
                <a:spcPct val="90000"/>
              </a:lnSpc>
            </a:pPr>
            <a:r>
              <a:rPr lang="es-ES" sz="700" dirty="0">
                <a:solidFill>
                  <a:srgbClr val="FFFF00"/>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chemeClr val="bg1"/>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10" name="CuadroTexto 9">
            <a:extLst>
              <a:ext uri="{FF2B5EF4-FFF2-40B4-BE49-F238E27FC236}">
                <a16:creationId xmlns:a16="http://schemas.microsoft.com/office/drawing/2014/main" id="{0B0955D0-05BC-8F33-8302-BE2B75911949}"/>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14</a:t>
            </a:r>
          </a:p>
        </p:txBody>
      </p:sp>
      <p:pic>
        <p:nvPicPr>
          <p:cNvPr id="11" name="Imagen 10" descr="▷ Estructura básica de los elementos XAML 【 2022】">
            <a:extLst>
              <a:ext uri="{FF2B5EF4-FFF2-40B4-BE49-F238E27FC236}">
                <a16:creationId xmlns:a16="http://schemas.microsoft.com/office/drawing/2014/main" id="{4235BFC8-5BF8-019D-D067-79EC84C49FB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0143" y="4448462"/>
            <a:ext cx="3917077" cy="185833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97074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3.4.2 	ARCHIVOS DE RECURSOS RESX</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2" y="1925702"/>
            <a:ext cx="8314980" cy="4230141"/>
          </a:xfrm>
        </p:spPr>
        <p:txBody>
          <a:bodyPr>
            <a:normAutofit fontScale="85000" lnSpcReduction="20000"/>
          </a:bodyPr>
          <a:lstStyle/>
          <a:p>
            <a:pPr marL="0" indent="0" algn="just">
              <a:lnSpc>
                <a:spcPct val="115000"/>
              </a:lnSpc>
              <a:spcBef>
                <a:spcPts val="0"/>
              </a:spcBef>
              <a:spcAft>
                <a:spcPts val="1000"/>
              </a:spcAft>
              <a:buNone/>
            </a:pPr>
            <a:r>
              <a:rPr lang="es-ES" dirty="0">
                <a:solidFill>
                  <a:prstClr val="black"/>
                </a:solidFill>
                <a:latin typeface="Gill Sans MT" panose="020B0502020104020203"/>
              </a:rPr>
              <a:t>Los archivos de recursos en formato XML (.</a:t>
            </a:r>
            <a:r>
              <a:rPr lang="es-ES" dirty="0" err="1">
                <a:solidFill>
                  <a:prstClr val="black"/>
                </a:solidFill>
                <a:latin typeface="Gill Sans MT" panose="020B0502020104020203"/>
              </a:rPr>
              <a:t>resx</a:t>
            </a:r>
            <a:r>
              <a:rPr lang="es-ES" dirty="0">
                <a:solidFill>
                  <a:prstClr val="black"/>
                </a:solidFill>
                <a:latin typeface="Gill Sans MT" panose="020B0502020104020203"/>
              </a:rPr>
              <a:t>) deben cumplir con ciertas reglas de formato y estructura, lo que puede dificultar su creación manual. Una opción es utilizar la biblioteca de clases .NET Framework para crear estos archivos y acceder a los recursos que contienen.</a:t>
            </a:r>
          </a:p>
          <a:p>
            <a:pPr marL="0" indent="0" algn="just">
              <a:lnSpc>
                <a:spcPct val="115000"/>
              </a:lnSpc>
              <a:spcBef>
                <a:spcPts val="0"/>
              </a:spcBef>
              <a:spcAft>
                <a:spcPts val="1000"/>
              </a:spcAft>
              <a:buNone/>
            </a:pPr>
            <a:r>
              <a:rPr lang="es-ES" dirty="0">
                <a:solidFill>
                  <a:prstClr val="black"/>
                </a:solidFill>
                <a:latin typeface="Gill Sans MT" panose="020B0502020104020203"/>
              </a:rPr>
              <a:t>Donde un archivo de recursos .</a:t>
            </a:r>
            <a:r>
              <a:rPr lang="es-ES" dirty="0" err="1">
                <a:solidFill>
                  <a:prstClr val="black"/>
                </a:solidFill>
                <a:latin typeface="Gill Sans MT" panose="020B0502020104020203"/>
              </a:rPr>
              <a:t>resx</a:t>
            </a:r>
            <a:r>
              <a:rPr lang="es-ES" dirty="0">
                <a:solidFill>
                  <a:prstClr val="black"/>
                </a:solidFill>
                <a:latin typeface="Gill Sans MT" panose="020B0502020104020203"/>
              </a:rPr>
              <a:t> funciona como una base de datos de diversos tipos de recursos los cuales pueden ser:</a:t>
            </a:r>
          </a:p>
          <a:p>
            <a:pPr algn="just">
              <a:lnSpc>
                <a:spcPct val="115000"/>
              </a:lnSpc>
              <a:spcBef>
                <a:spcPts val="0"/>
              </a:spcBef>
              <a:spcAft>
                <a:spcPts val="1000"/>
              </a:spcAft>
            </a:pPr>
            <a:r>
              <a:rPr lang="es-ES" dirty="0">
                <a:solidFill>
                  <a:prstClr val="black"/>
                </a:solidFill>
                <a:latin typeface="Gill Sans MT" panose="020B0502020104020203"/>
              </a:rPr>
              <a:t>Cadenas</a:t>
            </a:r>
          </a:p>
          <a:p>
            <a:pPr algn="just">
              <a:lnSpc>
                <a:spcPct val="115000"/>
              </a:lnSpc>
              <a:spcBef>
                <a:spcPts val="0"/>
              </a:spcBef>
              <a:spcAft>
                <a:spcPts val="1000"/>
              </a:spcAft>
            </a:pPr>
            <a:r>
              <a:rPr lang="es-ES" dirty="0">
                <a:solidFill>
                  <a:prstClr val="black"/>
                </a:solidFill>
                <a:latin typeface="Gill Sans MT" panose="020B0502020104020203"/>
              </a:rPr>
              <a:t>Imágenes</a:t>
            </a:r>
          </a:p>
          <a:p>
            <a:pPr algn="just">
              <a:lnSpc>
                <a:spcPct val="115000"/>
              </a:lnSpc>
              <a:spcBef>
                <a:spcPts val="0"/>
              </a:spcBef>
              <a:spcAft>
                <a:spcPts val="1000"/>
              </a:spcAft>
            </a:pPr>
            <a:r>
              <a:rPr lang="es-ES" dirty="0">
                <a:solidFill>
                  <a:prstClr val="black"/>
                </a:solidFill>
                <a:latin typeface="Gill Sans MT" panose="020B0502020104020203"/>
              </a:rPr>
              <a:t>Iconos</a:t>
            </a:r>
          </a:p>
          <a:p>
            <a:pPr algn="just">
              <a:lnSpc>
                <a:spcPct val="115000"/>
              </a:lnSpc>
              <a:spcBef>
                <a:spcPts val="0"/>
              </a:spcBef>
              <a:spcAft>
                <a:spcPts val="1000"/>
              </a:spcAft>
            </a:pPr>
            <a:r>
              <a:rPr lang="es-ES" dirty="0">
                <a:solidFill>
                  <a:prstClr val="black"/>
                </a:solidFill>
                <a:latin typeface="Gill Sans MT" panose="020B0502020104020203"/>
              </a:rPr>
              <a:t>Audios</a:t>
            </a:r>
          </a:p>
          <a:p>
            <a:pPr algn="just">
              <a:lnSpc>
                <a:spcPct val="115000"/>
              </a:lnSpc>
              <a:spcBef>
                <a:spcPts val="0"/>
              </a:spcBef>
              <a:spcAft>
                <a:spcPts val="1000"/>
              </a:spcAft>
            </a:pPr>
            <a:r>
              <a:rPr lang="es-ES" dirty="0">
                <a:solidFill>
                  <a:prstClr val="black"/>
                </a:solidFill>
                <a:latin typeface="Gill Sans MT" panose="020B0502020104020203"/>
              </a:rPr>
              <a:t>Archivos</a:t>
            </a:r>
          </a:p>
          <a:p>
            <a:pPr marL="0" indent="0" algn="just">
              <a:lnSpc>
                <a:spcPct val="115000"/>
              </a:lnSpc>
              <a:spcBef>
                <a:spcPts val="0"/>
              </a:spcBef>
              <a:spcAft>
                <a:spcPts val="1000"/>
              </a:spcAft>
              <a:buNone/>
            </a:pPr>
            <a:r>
              <a:rPr lang="es-ES" dirty="0">
                <a:solidFill>
                  <a:prstClr val="black"/>
                </a:solidFill>
                <a:latin typeface="Gill Sans MT" panose="020B0502020104020203"/>
              </a:rPr>
              <a:t>Un archivo .</a:t>
            </a:r>
            <a:r>
              <a:rPr lang="es-ES" dirty="0" err="1">
                <a:solidFill>
                  <a:prstClr val="black"/>
                </a:solidFill>
                <a:latin typeface="Gill Sans MT" panose="020B0502020104020203"/>
              </a:rPr>
              <a:t>resx</a:t>
            </a:r>
            <a:r>
              <a:rPr lang="es-ES" dirty="0">
                <a:solidFill>
                  <a:prstClr val="black"/>
                </a:solidFill>
                <a:latin typeface="Gill Sans MT" panose="020B0502020104020203"/>
              </a:rPr>
              <a:t> es un tipo de archivo que se utiliza para almacenar recursos, como cadenas de texto y pares clave-valor, que pueden ser utilizados por una aplicación o componente. Estos archivos son utilizados a menudo para almacenar texto que se mostrará al usuario, como mensajes de error o cadenas de interfaz de usuario, de manera que pueden ser fácilmente localizados y modificados.</a:t>
            </a: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9">
            <a:extLst>
              <a:ext uri="{FF2B5EF4-FFF2-40B4-BE49-F238E27FC236}">
                <a16:creationId xmlns:a16="http://schemas.microsoft.com/office/drawing/2014/main" id="{E9EEE32B-D408-DDAA-32E4-B576CDE3F94E}"/>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9</a:t>
            </a:r>
          </a:p>
        </p:txBody>
      </p:sp>
      <p:sp>
        <p:nvSpPr>
          <p:cNvPr id="8" name="CuadroTexto 9">
            <a:extLst>
              <a:ext uri="{FF2B5EF4-FFF2-40B4-BE49-F238E27FC236}">
                <a16:creationId xmlns:a16="http://schemas.microsoft.com/office/drawing/2014/main" id="{A59C17F0-E1DE-318E-863E-DAF8C4ADB163}"/>
              </a:ext>
            </a:extLst>
          </p:cNvPr>
          <p:cNvSpPr txBox="1"/>
          <p:nvPr/>
        </p:nvSpPr>
        <p:spPr>
          <a:xfrm>
            <a:off x="11808964" y="6457890"/>
            <a:ext cx="374325" cy="400110"/>
          </a:xfrm>
          <a:prstGeom prst="rect">
            <a:avLst/>
          </a:prstGeom>
          <a:noFill/>
        </p:spPr>
        <p:txBody>
          <a:bodyPr wrap="square" rtlCol="0">
            <a:spAutoFit/>
          </a:bodyPr>
          <a:lstStyle/>
          <a:p>
            <a:r>
              <a:rPr lang="es-EC" sz="2000" dirty="0">
                <a:solidFill>
                  <a:schemeClr val="bg1"/>
                </a:solidFill>
              </a:rPr>
              <a:t>9</a:t>
            </a:r>
          </a:p>
        </p:txBody>
      </p:sp>
      <p:sp>
        <p:nvSpPr>
          <p:cNvPr id="9" name="CuadroTexto 8">
            <a:extLst>
              <a:ext uri="{FF2B5EF4-FFF2-40B4-BE49-F238E27FC236}">
                <a16:creationId xmlns:a16="http://schemas.microsoft.com/office/drawing/2014/main" id="{B92B8068-43EA-7629-1D4F-FC039AF9248E}"/>
              </a:ext>
            </a:extLst>
          </p:cNvPr>
          <p:cNvSpPr txBox="1"/>
          <p:nvPr/>
        </p:nvSpPr>
        <p:spPr>
          <a:xfrm>
            <a:off x="11722246" y="6388099"/>
            <a:ext cx="374325" cy="400110"/>
          </a:xfrm>
          <a:prstGeom prst="rect">
            <a:avLst/>
          </a:prstGeom>
          <a:noFill/>
        </p:spPr>
        <p:txBody>
          <a:bodyPr wrap="square" rtlCol="0">
            <a:spAutoFit/>
          </a:bodyPr>
          <a:lstStyle/>
          <a:p>
            <a:r>
              <a:rPr lang="es-EC" sz="2000" dirty="0">
                <a:solidFill>
                  <a:schemeClr val="bg1"/>
                </a:solidFill>
              </a:rPr>
              <a:t>9</a:t>
            </a:r>
          </a:p>
        </p:txBody>
      </p:sp>
      <p:sp>
        <p:nvSpPr>
          <p:cNvPr id="4" name="Marcador de contenido 2">
            <a:extLst>
              <a:ext uri="{FF2B5EF4-FFF2-40B4-BE49-F238E27FC236}">
                <a16:creationId xmlns:a16="http://schemas.microsoft.com/office/drawing/2014/main" id="{0BD58620-A7DD-E3C7-3E2B-B778F29C3C2D}"/>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rgbClr val="FFFF00"/>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rgbClr val="FFFF00"/>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rgbClr val="FFFF00"/>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chemeClr val="bg1"/>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10" name="CuadroTexto 9">
            <a:extLst>
              <a:ext uri="{FF2B5EF4-FFF2-40B4-BE49-F238E27FC236}">
                <a16:creationId xmlns:a16="http://schemas.microsoft.com/office/drawing/2014/main" id="{0B0955D0-05BC-8F33-8302-BE2B75911949}"/>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15</a:t>
            </a:r>
          </a:p>
        </p:txBody>
      </p:sp>
    </p:spTree>
    <p:extLst>
      <p:ext uri="{BB962C8B-B14F-4D97-AF65-F5344CB8AC3E}">
        <p14:creationId xmlns:p14="http://schemas.microsoft.com/office/powerpoint/2010/main" val="3152185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3.5		serialización y deserialización</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2" y="1925702"/>
            <a:ext cx="8314980" cy="3039405"/>
          </a:xfrm>
        </p:spPr>
        <p:txBody>
          <a:bodyPr>
            <a:normAutofit/>
          </a:bodyPr>
          <a:lstStyle/>
          <a:p>
            <a:pPr algn="just">
              <a:lnSpc>
                <a:spcPct val="115000"/>
              </a:lnSpc>
              <a:spcBef>
                <a:spcPts val="0"/>
              </a:spcBef>
              <a:spcAft>
                <a:spcPts val="1000"/>
              </a:spcAft>
            </a:pPr>
            <a:r>
              <a:rPr lang="es-ES" dirty="0">
                <a:solidFill>
                  <a:prstClr val="black"/>
                </a:solidFill>
                <a:latin typeface="Gill Sans MT" panose="020B0502020104020203"/>
              </a:rPr>
              <a:t> Serialización: es el proceso de convertir un objeto en secuencia de bytes que puede ser almacenado en un archivo o transmitido por medio de la red.</a:t>
            </a:r>
          </a:p>
          <a:p>
            <a:pPr algn="just">
              <a:lnSpc>
                <a:spcPct val="115000"/>
              </a:lnSpc>
              <a:spcBef>
                <a:spcPts val="0"/>
              </a:spcBef>
              <a:spcAft>
                <a:spcPts val="1000"/>
              </a:spcAft>
            </a:pPr>
            <a:r>
              <a:rPr lang="es-ES" dirty="0">
                <a:solidFill>
                  <a:prstClr val="black"/>
                </a:solidFill>
                <a:latin typeface="Gill Sans MT" panose="020B0502020104020203"/>
              </a:rPr>
              <a:t>Deserialización: es el proceso inverso a la serialización se encarga de convertir una secuencia de bytes en un objeto.</a:t>
            </a:r>
          </a:p>
          <a:p>
            <a:pPr marL="0" indent="0" algn="just">
              <a:lnSpc>
                <a:spcPct val="115000"/>
              </a:lnSpc>
              <a:spcBef>
                <a:spcPts val="0"/>
              </a:spcBef>
              <a:spcAft>
                <a:spcPts val="1000"/>
              </a:spcAft>
              <a:buNone/>
            </a:pPr>
            <a:r>
              <a:rPr lang="es-ES" dirty="0">
                <a:solidFill>
                  <a:prstClr val="black"/>
                </a:solidFill>
                <a:latin typeface="Gill Sans MT" panose="020B0502020104020203"/>
              </a:rPr>
              <a:t>Para hacer uso de la serialización y deserialización en C# se puede hacer uso de las clases: </a:t>
            </a:r>
            <a:r>
              <a:rPr lang="es-ES" dirty="0" err="1">
                <a:solidFill>
                  <a:prstClr val="black"/>
                </a:solidFill>
                <a:latin typeface="Gill Sans MT" panose="020B0502020104020203"/>
              </a:rPr>
              <a:t>BinaryFormatter</a:t>
            </a:r>
            <a:r>
              <a:rPr lang="es-ES" dirty="0">
                <a:solidFill>
                  <a:prstClr val="black"/>
                </a:solidFill>
                <a:latin typeface="Gill Sans MT" panose="020B0502020104020203"/>
              </a:rPr>
              <a:t>, </a:t>
            </a:r>
            <a:r>
              <a:rPr lang="es-ES" dirty="0" err="1">
                <a:solidFill>
                  <a:prstClr val="black"/>
                </a:solidFill>
                <a:latin typeface="Gill Sans MT" panose="020B0502020104020203"/>
              </a:rPr>
              <a:t>XmlSerializer</a:t>
            </a:r>
            <a:r>
              <a:rPr lang="es-ES" dirty="0">
                <a:solidFill>
                  <a:prstClr val="black"/>
                </a:solidFill>
                <a:latin typeface="Gill Sans MT" panose="020B0502020104020203"/>
              </a:rPr>
              <a:t>, </a:t>
            </a:r>
            <a:r>
              <a:rPr lang="es-ES" dirty="0" err="1">
                <a:solidFill>
                  <a:prstClr val="black"/>
                </a:solidFill>
                <a:latin typeface="Gill Sans MT" panose="020B0502020104020203"/>
              </a:rPr>
              <a:t>DataContractSerializer</a:t>
            </a:r>
            <a:r>
              <a:rPr lang="es-ES" dirty="0">
                <a:solidFill>
                  <a:prstClr val="black"/>
                </a:solidFill>
                <a:latin typeface="Gill Sans MT" panose="020B0502020104020203"/>
              </a:rPr>
              <a:t>, entre otros.</a:t>
            </a:r>
          </a:p>
          <a:p>
            <a:pPr marL="0" indent="0" algn="just">
              <a:lnSpc>
                <a:spcPct val="115000"/>
              </a:lnSpc>
              <a:spcBef>
                <a:spcPts val="0"/>
              </a:spcBef>
              <a:spcAft>
                <a:spcPts val="1000"/>
              </a:spcAft>
              <a:buNone/>
            </a:pPr>
            <a:r>
              <a:rPr lang="es-ES" dirty="0">
                <a:solidFill>
                  <a:prstClr val="black"/>
                </a:solidFill>
                <a:latin typeface="Gill Sans MT" panose="020B0502020104020203"/>
              </a:rPr>
              <a:t>En este proyecto se hará uso de la clase </a:t>
            </a:r>
            <a:r>
              <a:rPr lang="es-ES" dirty="0" err="1">
                <a:solidFill>
                  <a:prstClr val="black"/>
                </a:solidFill>
                <a:latin typeface="Gill Sans MT" panose="020B0502020104020203"/>
              </a:rPr>
              <a:t>BinaryFormatter</a:t>
            </a:r>
            <a:r>
              <a:rPr lang="es-ES" dirty="0">
                <a:solidFill>
                  <a:prstClr val="black"/>
                </a:solidFill>
                <a:latin typeface="Gill Sans MT" panose="020B0502020104020203"/>
              </a:rPr>
              <a:t>.</a:t>
            </a:r>
          </a:p>
          <a:p>
            <a:pPr marL="0" indent="0" algn="just">
              <a:lnSpc>
                <a:spcPct val="115000"/>
              </a:lnSpc>
              <a:spcBef>
                <a:spcPts val="0"/>
              </a:spcBef>
              <a:spcAft>
                <a:spcPts val="1000"/>
              </a:spcAft>
              <a:buNone/>
            </a:pPr>
            <a:endParaRPr lang="es-ES" dirty="0">
              <a:solidFill>
                <a:prstClr val="black"/>
              </a:solidFill>
              <a:latin typeface="Gill Sans MT" panose="020B0502020104020203"/>
            </a:endParaRP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9">
            <a:extLst>
              <a:ext uri="{FF2B5EF4-FFF2-40B4-BE49-F238E27FC236}">
                <a16:creationId xmlns:a16="http://schemas.microsoft.com/office/drawing/2014/main" id="{E9EEE32B-D408-DDAA-32E4-B576CDE3F94E}"/>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9</a:t>
            </a:r>
          </a:p>
        </p:txBody>
      </p:sp>
      <p:sp>
        <p:nvSpPr>
          <p:cNvPr id="8" name="CuadroTexto 9">
            <a:extLst>
              <a:ext uri="{FF2B5EF4-FFF2-40B4-BE49-F238E27FC236}">
                <a16:creationId xmlns:a16="http://schemas.microsoft.com/office/drawing/2014/main" id="{A59C17F0-E1DE-318E-863E-DAF8C4ADB163}"/>
              </a:ext>
            </a:extLst>
          </p:cNvPr>
          <p:cNvSpPr txBox="1"/>
          <p:nvPr/>
        </p:nvSpPr>
        <p:spPr>
          <a:xfrm>
            <a:off x="11808964" y="6457890"/>
            <a:ext cx="374325" cy="400110"/>
          </a:xfrm>
          <a:prstGeom prst="rect">
            <a:avLst/>
          </a:prstGeom>
          <a:noFill/>
        </p:spPr>
        <p:txBody>
          <a:bodyPr wrap="square" rtlCol="0">
            <a:spAutoFit/>
          </a:bodyPr>
          <a:lstStyle/>
          <a:p>
            <a:r>
              <a:rPr lang="es-EC" sz="2000" dirty="0">
                <a:solidFill>
                  <a:schemeClr val="bg1"/>
                </a:solidFill>
              </a:rPr>
              <a:t>9</a:t>
            </a:r>
          </a:p>
        </p:txBody>
      </p:sp>
      <p:sp>
        <p:nvSpPr>
          <p:cNvPr id="9" name="CuadroTexto 8">
            <a:extLst>
              <a:ext uri="{FF2B5EF4-FFF2-40B4-BE49-F238E27FC236}">
                <a16:creationId xmlns:a16="http://schemas.microsoft.com/office/drawing/2014/main" id="{B92B8068-43EA-7629-1D4F-FC039AF9248E}"/>
              </a:ext>
            </a:extLst>
          </p:cNvPr>
          <p:cNvSpPr txBox="1"/>
          <p:nvPr/>
        </p:nvSpPr>
        <p:spPr>
          <a:xfrm>
            <a:off x="11722246" y="6388099"/>
            <a:ext cx="374325" cy="400110"/>
          </a:xfrm>
          <a:prstGeom prst="rect">
            <a:avLst/>
          </a:prstGeom>
          <a:noFill/>
        </p:spPr>
        <p:txBody>
          <a:bodyPr wrap="square" rtlCol="0">
            <a:spAutoFit/>
          </a:bodyPr>
          <a:lstStyle/>
          <a:p>
            <a:r>
              <a:rPr lang="es-EC" sz="2000" dirty="0">
                <a:solidFill>
                  <a:schemeClr val="bg1"/>
                </a:solidFill>
              </a:rPr>
              <a:t>9</a:t>
            </a:r>
          </a:p>
        </p:txBody>
      </p:sp>
      <p:sp>
        <p:nvSpPr>
          <p:cNvPr id="4" name="Marcador de contenido 2">
            <a:extLst>
              <a:ext uri="{FF2B5EF4-FFF2-40B4-BE49-F238E27FC236}">
                <a16:creationId xmlns:a16="http://schemas.microsoft.com/office/drawing/2014/main" id="{0BD58620-A7DD-E3C7-3E2B-B778F29C3C2D}"/>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rgbClr val="FFFF00"/>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rgbClr val="FFFF00"/>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chemeClr val="bg1"/>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10" name="CuadroTexto 9">
            <a:extLst>
              <a:ext uri="{FF2B5EF4-FFF2-40B4-BE49-F238E27FC236}">
                <a16:creationId xmlns:a16="http://schemas.microsoft.com/office/drawing/2014/main" id="{0B0955D0-05BC-8F33-8302-BE2B75911949}"/>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16</a:t>
            </a:r>
          </a:p>
        </p:txBody>
      </p:sp>
      <p:pic>
        <p:nvPicPr>
          <p:cNvPr id="5" name="Imagen 4" descr="Serialization in Java | Deserialization, Example - Scientech Easy">
            <a:extLst>
              <a:ext uri="{FF2B5EF4-FFF2-40B4-BE49-F238E27FC236}">
                <a16:creationId xmlns:a16="http://schemas.microsoft.com/office/drawing/2014/main" id="{8200DD71-4CDF-17EC-76CA-DC2CE7E9E6CF}"/>
              </a:ext>
            </a:extLst>
          </p:cNvPr>
          <p:cNvPicPr>
            <a:picLocks noChangeAspect="1"/>
          </p:cNvPicPr>
          <p:nvPr/>
        </p:nvPicPr>
        <p:blipFill rotWithShape="1">
          <a:blip r:embed="rId2">
            <a:extLst>
              <a:ext uri="{28A0092B-C50C-407E-A947-70E740481C1C}">
                <a14:useLocalDpi xmlns:a14="http://schemas.microsoft.com/office/drawing/2010/main" val="0"/>
              </a:ext>
            </a:extLst>
          </a:blip>
          <a:srcRect t="14413" b="12990"/>
          <a:stretch/>
        </p:blipFill>
        <p:spPr bwMode="auto">
          <a:xfrm>
            <a:off x="2743194" y="4673629"/>
            <a:ext cx="3990975" cy="1914525"/>
          </a:xfrm>
          <a:prstGeom prst="rect">
            <a:avLst/>
          </a:prstGeom>
          <a:ln w="889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88429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3.6		ESPACIOS DE NOMBRES</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2" y="1925702"/>
            <a:ext cx="8314980" cy="3979442"/>
          </a:xfrm>
        </p:spPr>
        <p:txBody>
          <a:bodyPr>
            <a:normAutofit fontScale="92500" lnSpcReduction="20000"/>
          </a:bodyPr>
          <a:lstStyle/>
          <a:p>
            <a:pPr marL="0" indent="0" algn="just">
              <a:lnSpc>
                <a:spcPct val="115000"/>
              </a:lnSpc>
              <a:spcBef>
                <a:spcPts val="0"/>
              </a:spcBef>
              <a:spcAft>
                <a:spcPts val="1000"/>
              </a:spcAft>
              <a:buNone/>
            </a:pPr>
            <a:r>
              <a:rPr lang="es-ES" dirty="0">
                <a:solidFill>
                  <a:prstClr val="black"/>
                </a:solidFill>
                <a:latin typeface="Gill Sans MT" panose="020B0502020104020203"/>
              </a:rPr>
              <a:t>Los espacios de nombres en C# son una forma de organizar y agrupar tipos (Clases, estructuras, enumeraciones, entre otros) de forma lógica, donde cada espacio de nombres puede contener un conjunto de tipos relacionados.</a:t>
            </a:r>
          </a:p>
          <a:p>
            <a:pPr marL="0" indent="0" algn="just">
              <a:lnSpc>
                <a:spcPct val="115000"/>
              </a:lnSpc>
              <a:spcBef>
                <a:spcPts val="0"/>
              </a:spcBef>
              <a:spcAft>
                <a:spcPts val="1000"/>
              </a:spcAft>
              <a:buNone/>
            </a:pPr>
            <a:r>
              <a:rPr lang="es-ES" dirty="0">
                <a:solidFill>
                  <a:prstClr val="black"/>
                </a:solidFill>
                <a:latin typeface="Gill Sans MT" panose="020B0502020104020203"/>
              </a:rPr>
              <a:t>Los espacios de nombres permiten evitar conflictos de nombres entre tipos diferentes bibliotecas o proyectos y facilitan la referencia a los tipos utilizando un nombre completo.</a:t>
            </a:r>
          </a:p>
          <a:p>
            <a:pPr marL="0" indent="0" algn="just">
              <a:lnSpc>
                <a:spcPct val="115000"/>
              </a:lnSpc>
              <a:spcBef>
                <a:spcPts val="0"/>
              </a:spcBef>
              <a:spcAft>
                <a:spcPts val="1000"/>
              </a:spcAft>
              <a:buNone/>
            </a:pPr>
            <a:r>
              <a:rPr lang="es-ES" dirty="0">
                <a:solidFill>
                  <a:prstClr val="black"/>
                </a:solidFill>
                <a:latin typeface="Gill Sans MT" panose="020B0502020104020203"/>
              </a:rPr>
              <a:t>Por ejemplo: el tipo “</a:t>
            </a:r>
            <a:r>
              <a:rPr lang="es-ES" dirty="0" err="1">
                <a:solidFill>
                  <a:prstClr val="black"/>
                </a:solidFill>
                <a:latin typeface="Gill Sans MT" panose="020B0502020104020203"/>
              </a:rPr>
              <a:t>System.IO.File</a:t>
            </a:r>
            <a:r>
              <a:rPr lang="es-ES" dirty="0">
                <a:solidFill>
                  <a:prstClr val="black"/>
                </a:solidFill>
                <a:latin typeface="Gill Sans MT" panose="020B0502020104020203"/>
              </a:rPr>
              <a:t>” pertenece al espacio de nombres “System.IO” y se refiere al tipo “File” dentro de este espacio de nombres.</a:t>
            </a:r>
          </a:p>
          <a:p>
            <a:pPr marL="0" indent="0" algn="just">
              <a:lnSpc>
                <a:spcPct val="115000"/>
              </a:lnSpc>
              <a:spcBef>
                <a:spcPts val="0"/>
              </a:spcBef>
              <a:spcAft>
                <a:spcPts val="1000"/>
              </a:spcAft>
              <a:buNone/>
            </a:pPr>
            <a:r>
              <a:rPr lang="es-ES" dirty="0">
                <a:solidFill>
                  <a:prstClr val="black"/>
                </a:solidFill>
                <a:latin typeface="Gill Sans MT" panose="020B0502020104020203"/>
              </a:rPr>
              <a:t>Un programa de C# puede utilizar varios espacios de nombres, ya sea mediante la declaración "</a:t>
            </a:r>
            <a:r>
              <a:rPr lang="es-ES" dirty="0" err="1">
                <a:solidFill>
                  <a:prstClr val="black"/>
                </a:solidFill>
                <a:latin typeface="Gill Sans MT" panose="020B0502020104020203"/>
              </a:rPr>
              <a:t>using</a:t>
            </a:r>
            <a:r>
              <a:rPr lang="es-ES" dirty="0">
                <a:solidFill>
                  <a:prstClr val="black"/>
                </a:solidFill>
                <a:latin typeface="Gill Sans MT" panose="020B0502020104020203"/>
              </a:rPr>
              <a:t>" en la parte superior del archivo o mediante la referencia al nombre completo del tipo cada vez que se utiliza.</a:t>
            </a:r>
          </a:p>
          <a:p>
            <a:pPr marL="0" indent="0" algn="just">
              <a:lnSpc>
                <a:spcPct val="115000"/>
              </a:lnSpc>
              <a:spcBef>
                <a:spcPts val="0"/>
              </a:spcBef>
              <a:spcAft>
                <a:spcPts val="1000"/>
              </a:spcAft>
              <a:buNone/>
            </a:pPr>
            <a:r>
              <a:rPr lang="es-ES" dirty="0">
                <a:solidFill>
                  <a:prstClr val="black"/>
                </a:solidFill>
                <a:latin typeface="Gill Sans MT" panose="020B0502020104020203"/>
              </a:rPr>
              <a:t>Los espacios de nombres también se pueden anidar, lo que permite una organización jerárquica de los tipos. Por ejemplo, el espacio de nombres "System.IO" contiene varios tipos relacionados con la entrada/salida, como "File" y "Directory".</a:t>
            </a: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9">
            <a:extLst>
              <a:ext uri="{FF2B5EF4-FFF2-40B4-BE49-F238E27FC236}">
                <a16:creationId xmlns:a16="http://schemas.microsoft.com/office/drawing/2014/main" id="{E9EEE32B-D408-DDAA-32E4-B576CDE3F94E}"/>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9</a:t>
            </a:r>
          </a:p>
        </p:txBody>
      </p:sp>
      <p:sp>
        <p:nvSpPr>
          <p:cNvPr id="8" name="CuadroTexto 9">
            <a:extLst>
              <a:ext uri="{FF2B5EF4-FFF2-40B4-BE49-F238E27FC236}">
                <a16:creationId xmlns:a16="http://schemas.microsoft.com/office/drawing/2014/main" id="{A59C17F0-E1DE-318E-863E-DAF8C4ADB163}"/>
              </a:ext>
            </a:extLst>
          </p:cNvPr>
          <p:cNvSpPr txBox="1"/>
          <p:nvPr/>
        </p:nvSpPr>
        <p:spPr>
          <a:xfrm>
            <a:off x="11808964" y="6457890"/>
            <a:ext cx="374325" cy="400110"/>
          </a:xfrm>
          <a:prstGeom prst="rect">
            <a:avLst/>
          </a:prstGeom>
          <a:noFill/>
        </p:spPr>
        <p:txBody>
          <a:bodyPr wrap="square" rtlCol="0">
            <a:spAutoFit/>
          </a:bodyPr>
          <a:lstStyle/>
          <a:p>
            <a:r>
              <a:rPr lang="es-EC" sz="2000" dirty="0">
                <a:solidFill>
                  <a:schemeClr val="bg1"/>
                </a:solidFill>
              </a:rPr>
              <a:t>9</a:t>
            </a:r>
          </a:p>
        </p:txBody>
      </p:sp>
      <p:sp>
        <p:nvSpPr>
          <p:cNvPr id="9" name="CuadroTexto 8">
            <a:extLst>
              <a:ext uri="{FF2B5EF4-FFF2-40B4-BE49-F238E27FC236}">
                <a16:creationId xmlns:a16="http://schemas.microsoft.com/office/drawing/2014/main" id="{B92B8068-43EA-7629-1D4F-FC039AF9248E}"/>
              </a:ext>
            </a:extLst>
          </p:cNvPr>
          <p:cNvSpPr txBox="1"/>
          <p:nvPr/>
        </p:nvSpPr>
        <p:spPr>
          <a:xfrm>
            <a:off x="11722246" y="6388099"/>
            <a:ext cx="374325" cy="400110"/>
          </a:xfrm>
          <a:prstGeom prst="rect">
            <a:avLst/>
          </a:prstGeom>
          <a:noFill/>
        </p:spPr>
        <p:txBody>
          <a:bodyPr wrap="square" rtlCol="0">
            <a:spAutoFit/>
          </a:bodyPr>
          <a:lstStyle/>
          <a:p>
            <a:r>
              <a:rPr lang="es-EC" sz="2000" dirty="0">
                <a:solidFill>
                  <a:schemeClr val="bg1"/>
                </a:solidFill>
              </a:rPr>
              <a:t>9</a:t>
            </a:r>
          </a:p>
        </p:txBody>
      </p:sp>
      <p:sp>
        <p:nvSpPr>
          <p:cNvPr id="4" name="Marcador de contenido 2">
            <a:extLst>
              <a:ext uri="{FF2B5EF4-FFF2-40B4-BE49-F238E27FC236}">
                <a16:creationId xmlns:a16="http://schemas.microsoft.com/office/drawing/2014/main" id="{0BD58620-A7DD-E3C7-3E2B-B778F29C3C2D}"/>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rgbClr val="FFFF00"/>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rgbClr val="FFFF00"/>
                </a:solidFill>
              </a:rPr>
              <a:t>3.6	ESPACIOS DE NOMBRES</a:t>
            </a:r>
          </a:p>
          <a:p>
            <a:pPr>
              <a:lnSpc>
                <a:spcPct val="90000"/>
              </a:lnSpc>
            </a:pPr>
            <a:r>
              <a:rPr lang="es-ES" sz="700" dirty="0">
                <a:solidFill>
                  <a:schemeClr val="bg1"/>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10" name="CuadroTexto 9">
            <a:extLst>
              <a:ext uri="{FF2B5EF4-FFF2-40B4-BE49-F238E27FC236}">
                <a16:creationId xmlns:a16="http://schemas.microsoft.com/office/drawing/2014/main" id="{0B0955D0-05BC-8F33-8302-BE2B75911949}"/>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17</a:t>
            </a:r>
          </a:p>
        </p:txBody>
      </p:sp>
    </p:spTree>
    <p:extLst>
      <p:ext uri="{BB962C8B-B14F-4D97-AF65-F5344CB8AC3E}">
        <p14:creationId xmlns:p14="http://schemas.microsoft.com/office/powerpoint/2010/main" val="1796500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sz="2800" dirty="0">
                <a:solidFill>
                  <a:schemeClr val="bg1"/>
                </a:solidFill>
              </a:rPr>
              <a:t>4.	PARTE PRÁCTICA</a:t>
            </a: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8" name="Content Placeholder 7">
            <a:extLst>
              <a:ext uri="{FF2B5EF4-FFF2-40B4-BE49-F238E27FC236}">
                <a16:creationId xmlns:a16="http://schemas.microsoft.com/office/drawing/2014/main" id="{DFAB3432-3816-A108-937D-8E156186E601}"/>
              </a:ext>
            </a:extLst>
          </p:cNvPr>
          <p:cNvSpPr>
            <a:spLocks noGrp="1"/>
          </p:cNvSpPr>
          <p:nvPr>
            <p:ph idx="1"/>
          </p:nvPr>
        </p:nvSpPr>
        <p:spPr>
          <a:xfrm>
            <a:off x="581193" y="2319835"/>
            <a:ext cx="8314330" cy="1799320"/>
          </a:xfrm>
        </p:spPr>
        <p:txBody>
          <a:bodyPr>
            <a:normAutofit/>
          </a:bodyPr>
          <a:lstStyle/>
          <a:p>
            <a:pPr marL="0" indent="0" algn="just">
              <a:buNone/>
            </a:pPr>
            <a:r>
              <a:rPr lang="es-ES" dirty="0"/>
              <a:t>Para la presente práctica se creará un proyecto cliente y servidor desde cero  y se seguirán los pasos detallados en las siguientes secciones para crear el chat que permita la comunicación entre dos o más usuarios y el envío de archivos entre los mismos.</a:t>
            </a:r>
          </a:p>
        </p:txBody>
      </p:sp>
      <p:sp>
        <p:nvSpPr>
          <p:cNvPr id="3" name="CuadroTexto 9">
            <a:extLst>
              <a:ext uri="{FF2B5EF4-FFF2-40B4-BE49-F238E27FC236}">
                <a16:creationId xmlns:a16="http://schemas.microsoft.com/office/drawing/2014/main" id="{CFE1A512-524F-41A1-EA79-11068515C5B4}"/>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13</a:t>
            </a:r>
          </a:p>
        </p:txBody>
      </p:sp>
      <p:sp>
        <p:nvSpPr>
          <p:cNvPr id="9" name="CuadroTexto 9">
            <a:extLst>
              <a:ext uri="{FF2B5EF4-FFF2-40B4-BE49-F238E27FC236}">
                <a16:creationId xmlns:a16="http://schemas.microsoft.com/office/drawing/2014/main" id="{75AFDB7E-60CA-46EF-0F3E-0000A6366580}"/>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14</a:t>
            </a:r>
          </a:p>
        </p:txBody>
      </p:sp>
      <p:sp>
        <p:nvSpPr>
          <p:cNvPr id="4" name="CuadroTexto 3">
            <a:extLst>
              <a:ext uri="{FF2B5EF4-FFF2-40B4-BE49-F238E27FC236}">
                <a16:creationId xmlns:a16="http://schemas.microsoft.com/office/drawing/2014/main" id="{425C2E3E-EA84-D8D4-9374-DB7EC8C0A07E}"/>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28</a:t>
            </a:r>
          </a:p>
        </p:txBody>
      </p:sp>
      <p:sp>
        <p:nvSpPr>
          <p:cNvPr id="7" name="Marcador de contenido 2">
            <a:extLst>
              <a:ext uri="{FF2B5EF4-FFF2-40B4-BE49-F238E27FC236}">
                <a16:creationId xmlns:a16="http://schemas.microsoft.com/office/drawing/2014/main" id="{EFA1292C-27C2-9D30-574C-BC7E8F880F27}"/>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10" name="CuadroTexto 9">
            <a:extLst>
              <a:ext uri="{FF2B5EF4-FFF2-40B4-BE49-F238E27FC236}">
                <a16:creationId xmlns:a16="http://schemas.microsoft.com/office/drawing/2014/main" id="{AD4471DC-D093-FA94-A65C-76DF98FCEE0D}"/>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18</a:t>
            </a:r>
          </a:p>
        </p:txBody>
      </p:sp>
    </p:spTree>
    <p:extLst>
      <p:ext uri="{BB962C8B-B14F-4D97-AF65-F5344CB8AC3E}">
        <p14:creationId xmlns:p14="http://schemas.microsoft.com/office/powerpoint/2010/main" val="3783049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581192" y="702157"/>
            <a:ext cx="8641185" cy="1058278"/>
          </a:xfrm>
        </p:spPr>
        <p:txBody>
          <a:bodyPr>
            <a:normAutofit fontScale="90000"/>
          </a:bodyPr>
          <a:lstStyle/>
          <a:p>
            <a:r>
              <a:rPr lang="es-ES" sz="2800" dirty="0">
                <a:solidFill>
                  <a:schemeClr val="bg1"/>
                </a:solidFill>
              </a:rPr>
              <a:t>4.1	CREACIÓN DE CARPETAS PARA EL PROYECTO</a:t>
            </a:r>
            <a:br>
              <a:rPr lang="es-ES" sz="2800" dirty="0">
                <a:solidFill>
                  <a:schemeClr val="bg1"/>
                </a:solidFill>
              </a:rPr>
            </a:br>
            <a:r>
              <a:rPr lang="es-ES" sz="1100" dirty="0">
                <a:solidFill>
                  <a:schemeClr val="bg1"/>
                </a:solidFill>
              </a:rPr>
              <a:t>Para comenzar con el desarrollo del proyecto es importante crear las carpetas que nos permitan tener el proyecto organizado de tal forma que se separe la aplicación cliente, de la aplicación servidor y la documentación del mismo, para ello se tendrá la carpeta principal que es SOCKETS_C#_GRUPO5 y dentro de esta se tendrá dos subcarpetas que son APLICATIVO y DOCUMENTACIÓN, y dentro de APLICATIVO se tendrá dos subcarpetas que serán CLIENTE y SERVIDOR.</a:t>
            </a:r>
            <a:endParaRPr lang="es-ES" dirty="0">
              <a:solidFill>
                <a:schemeClr val="bg1"/>
              </a:solidFill>
            </a:endParaRP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3" name="CuadroTexto 9">
            <a:extLst>
              <a:ext uri="{FF2B5EF4-FFF2-40B4-BE49-F238E27FC236}">
                <a16:creationId xmlns:a16="http://schemas.microsoft.com/office/drawing/2014/main" id="{CFE1A512-524F-41A1-EA79-11068515C5B4}"/>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13</a:t>
            </a:r>
          </a:p>
        </p:txBody>
      </p:sp>
      <p:sp>
        <p:nvSpPr>
          <p:cNvPr id="13" name="CuadroTexto 9">
            <a:extLst>
              <a:ext uri="{FF2B5EF4-FFF2-40B4-BE49-F238E27FC236}">
                <a16:creationId xmlns:a16="http://schemas.microsoft.com/office/drawing/2014/main" id="{B6DCC44B-F595-DC26-EE73-05CDF76FEB14}"/>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15</a:t>
            </a:r>
          </a:p>
        </p:txBody>
      </p:sp>
      <p:sp>
        <p:nvSpPr>
          <p:cNvPr id="15" name="CuadroTexto 14">
            <a:extLst>
              <a:ext uri="{FF2B5EF4-FFF2-40B4-BE49-F238E27FC236}">
                <a16:creationId xmlns:a16="http://schemas.microsoft.com/office/drawing/2014/main" id="{598E711A-B3AC-6BCE-98B7-00EF864C89BE}"/>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29</a:t>
            </a:r>
          </a:p>
        </p:txBody>
      </p:sp>
      <p:sp>
        <p:nvSpPr>
          <p:cNvPr id="9" name="Marcador de contenido 2">
            <a:extLst>
              <a:ext uri="{FF2B5EF4-FFF2-40B4-BE49-F238E27FC236}">
                <a16:creationId xmlns:a16="http://schemas.microsoft.com/office/drawing/2014/main" id="{5615F1BB-4C1D-5ED0-4FA2-BBC68B3016A9}"/>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rgbClr val="FFFF00"/>
                </a:solidFill>
              </a:rPr>
              <a:t>4.1	CREACIÓN DE CARPETAS PARA EL PROYECTO</a:t>
            </a:r>
            <a:endParaRPr lang="es-ES" sz="500" dirty="0">
              <a:solidFill>
                <a:srgbClr val="FFFF00"/>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14" name="CuadroTexto 13">
            <a:extLst>
              <a:ext uri="{FF2B5EF4-FFF2-40B4-BE49-F238E27FC236}">
                <a16:creationId xmlns:a16="http://schemas.microsoft.com/office/drawing/2014/main" id="{B43C6489-17BF-7648-299D-A8FC387B6992}"/>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19</a:t>
            </a:r>
          </a:p>
        </p:txBody>
      </p:sp>
      <p:pic>
        <p:nvPicPr>
          <p:cNvPr id="16" name="Imagen 15">
            <a:extLst>
              <a:ext uri="{FF2B5EF4-FFF2-40B4-BE49-F238E27FC236}">
                <a16:creationId xmlns:a16="http://schemas.microsoft.com/office/drawing/2014/main" id="{FEA1586F-69CC-E917-98AA-9025A2C6B255}"/>
              </a:ext>
            </a:extLst>
          </p:cNvPr>
          <p:cNvPicPr>
            <a:picLocks noChangeAspect="1"/>
          </p:cNvPicPr>
          <p:nvPr/>
        </p:nvPicPr>
        <p:blipFill>
          <a:blip r:embed="rId2"/>
          <a:stretch>
            <a:fillRect/>
          </a:stretch>
        </p:blipFill>
        <p:spPr>
          <a:xfrm>
            <a:off x="2146979" y="2170997"/>
            <a:ext cx="5152870" cy="300775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3881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7A39ECEA-994A-44EA-8958-E37D54DBA968}"/>
              </a:ext>
            </a:extLst>
          </p:cNvPr>
          <p:cNvSpPr>
            <a:spLocks noGrp="1"/>
          </p:cNvSpPr>
          <p:nvPr>
            <p:ph idx="1"/>
          </p:nvPr>
        </p:nvSpPr>
        <p:spPr>
          <a:xfrm>
            <a:off x="442378" y="614405"/>
            <a:ext cx="3707476" cy="5906035"/>
          </a:xfrm>
        </p:spPr>
        <p:txBody>
          <a:bodyPr>
            <a:noAutofit/>
          </a:bodyPr>
          <a:lstStyle/>
          <a:p>
            <a:pPr>
              <a:lnSpc>
                <a:spcPct val="90000"/>
              </a:lnSpc>
            </a:pPr>
            <a:r>
              <a:rPr lang="es-ES" sz="600" dirty="0">
                <a:solidFill>
                  <a:schemeClr val="bg1"/>
                </a:solidFill>
              </a:rPr>
              <a:t>1.	INTRODUCCIÓN</a:t>
            </a:r>
          </a:p>
          <a:p>
            <a:pPr>
              <a:lnSpc>
                <a:spcPct val="90000"/>
              </a:lnSpc>
            </a:pPr>
            <a:r>
              <a:rPr lang="es-ES" sz="600" dirty="0">
                <a:solidFill>
                  <a:schemeClr val="bg1"/>
                </a:solidFill>
              </a:rPr>
              <a:t>2.	OBJETIVOS</a:t>
            </a:r>
          </a:p>
          <a:p>
            <a:pPr lvl="1">
              <a:lnSpc>
                <a:spcPct val="90000"/>
              </a:lnSpc>
            </a:pPr>
            <a:r>
              <a:rPr lang="es-ES" sz="600" dirty="0">
                <a:solidFill>
                  <a:schemeClr val="bg1"/>
                </a:solidFill>
              </a:rPr>
              <a:t>2.1.	OBJETIVO GENERAL</a:t>
            </a:r>
          </a:p>
          <a:p>
            <a:pPr lvl="1">
              <a:lnSpc>
                <a:spcPct val="90000"/>
              </a:lnSpc>
            </a:pPr>
            <a:r>
              <a:rPr lang="es-ES" sz="600" dirty="0">
                <a:solidFill>
                  <a:schemeClr val="bg1"/>
                </a:solidFill>
              </a:rPr>
              <a:t>2.2.	OBJETIVOS ESPECÍFICOS</a:t>
            </a:r>
          </a:p>
          <a:p>
            <a:pPr>
              <a:lnSpc>
                <a:spcPct val="90000"/>
              </a:lnSpc>
            </a:pPr>
            <a:r>
              <a:rPr lang="es-ES" sz="600" dirty="0">
                <a:solidFill>
                  <a:schemeClr val="bg1"/>
                </a:solidFill>
              </a:rPr>
              <a:t>3.	MARCO TEÓRICO</a:t>
            </a:r>
          </a:p>
          <a:p>
            <a:pPr lvl="1">
              <a:lnSpc>
                <a:spcPct val="90000"/>
              </a:lnSpc>
            </a:pPr>
            <a:r>
              <a:rPr lang="es-ES" sz="600" dirty="0">
                <a:solidFill>
                  <a:schemeClr val="bg1"/>
                </a:solidFill>
              </a:rPr>
              <a:t>3.1	ARQUITECTURA CLIENTE/SERVIDOR</a:t>
            </a:r>
          </a:p>
          <a:p>
            <a:pPr lvl="2">
              <a:lnSpc>
                <a:spcPct val="90000"/>
              </a:lnSpc>
            </a:pPr>
            <a:r>
              <a:rPr lang="es-ES" sz="600" dirty="0">
                <a:solidFill>
                  <a:schemeClr val="bg1"/>
                </a:solidFill>
              </a:rPr>
              <a:t>3.1.1	CLIENTE</a:t>
            </a:r>
          </a:p>
          <a:p>
            <a:pPr lvl="2">
              <a:lnSpc>
                <a:spcPct val="90000"/>
              </a:lnSpc>
            </a:pPr>
            <a:r>
              <a:rPr lang="es-ES" sz="600" dirty="0">
                <a:solidFill>
                  <a:schemeClr val="bg1"/>
                </a:solidFill>
              </a:rPr>
              <a:t>3.1.2	SERVIDOR</a:t>
            </a:r>
          </a:p>
          <a:p>
            <a:pPr lvl="1">
              <a:lnSpc>
                <a:spcPct val="90000"/>
              </a:lnSpc>
            </a:pPr>
            <a:r>
              <a:rPr lang="es-ES" sz="600" dirty="0">
                <a:solidFill>
                  <a:schemeClr val="bg1"/>
                </a:solidFill>
              </a:rPr>
              <a:t>3.2	SOCKETS</a:t>
            </a:r>
          </a:p>
          <a:p>
            <a:pPr lvl="2">
              <a:lnSpc>
                <a:spcPct val="90000"/>
              </a:lnSpc>
            </a:pPr>
            <a:r>
              <a:rPr lang="es-ES" sz="600" dirty="0">
                <a:solidFill>
                  <a:schemeClr val="bg1"/>
                </a:solidFill>
              </a:rPr>
              <a:t>3.2.1	PROPIEDADES</a:t>
            </a:r>
          </a:p>
          <a:p>
            <a:pPr lvl="2">
              <a:lnSpc>
                <a:spcPct val="90000"/>
              </a:lnSpc>
            </a:pPr>
            <a:r>
              <a:rPr lang="es-ES" sz="600" dirty="0">
                <a:solidFill>
                  <a:schemeClr val="bg1"/>
                </a:solidFill>
              </a:rPr>
              <a:t>3.2.2	ATRIBUTOS Y TIPOS DE SOCKETS</a:t>
            </a:r>
          </a:p>
          <a:p>
            <a:pPr lvl="1">
              <a:lnSpc>
                <a:spcPct val="90000"/>
              </a:lnSpc>
            </a:pPr>
            <a:r>
              <a:rPr lang="es-ES" sz="600" dirty="0">
                <a:solidFill>
                  <a:schemeClr val="bg1"/>
                </a:solidFill>
              </a:rPr>
              <a:t>3.3	APLICACIÓN DE CONSOLA C#</a:t>
            </a:r>
          </a:p>
          <a:p>
            <a:pPr lvl="1">
              <a:lnSpc>
                <a:spcPct val="90000"/>
              </a:lnSpc>
            </a:pPr>
            <a:r>
              <a:rPr lang="es-ES" sz="600" dirty="0">
                <a:solidFill>
                  <a:schemeClr val="bg1"/>
                </a:solidFill>
              </a:rPr>
              <a:t>3.4	APLICACIÓN DE WPF (.NET FRAMEWORK)</a:t>
            </a:r>
          </a:p>
          <a:p>
            <a:pPr lvl="2">
              <a:lnSpc>
                <a:spcPct val="90000"/>
              </a:lnSpc>
            </a:pPr>
            <a:r>
              <a:rPr lang="es-ES" sz="600" dirty="0">
                <a:solidFill>
                  <a:schemeClr val="bg1"/>
                </a:solidFill>
              </a:rPr>
              <a:t>3.4.1	XAMARIN FORMS</a:t>
            </a:r>
          </a:p>
          <a:p>
            <a:pPr lvl="2">
              <a:lnSpc>
                <a:spcPct val="90000"/>
              </a:lnSpc>
            </a:pPr>
            <a:r>
              <a:rPr lang="es-ES" sz="600" dirty="0">
                <a:solidFill>
                  <a:schemeClr val="bg1"/>
                </a:solidFill>
              </a:rPr>
              <a:t>3.4.2	ARCHIVO DE RECURSOS RESX</a:t>
            </a:r>
          </a:p>
          <a:p>
            <a:pPr lvl="1">
              <a:lnSpc>
                <a:spcPct val="90000"/>
              </a:lnSpc>
            </a:pPr>
            <a:r>
              <a:rPr lang="es-ES" sz="600" dirty="0">
                <a:solidFill>
                  <a:schemeClr val="bg1"/>
                </a:solidFill>
              </a:rPr>
              <a:t>3.5	SERIALIZACIÓN Y DESERIALIZACIÓN</a:t>
            </a:r>
          </a:p>
          <a:p>
            <a:pPr lvl="1">
              <a:lnSpc>
                <a:spcPct val="90000"/>
              </a:lnSpc>
            </a:pPr>
            <a:r>
              <a:rPr lang="es-ES" sz="600" dirty="0">
                <a:solidFill>
                  <a:schemeClr val="bg1"/>
                </a:solidFill>
              </a:rPr>
              <a:t>3.6	ESPACIOS DE NOMBRES</a:t>
            </a:r>
          </a:p>
          <a:p>
            <a:pPr lvl="1">
              <a:lnSpc>
                <a:spcPct val="90000"/>
              </a:lnSpc>
            </a:pPr>
            <a:r>
              <a:rPr lang="es-ES" sz="600" dirty="0">
                <a:solidFill>
                  <a:schemeClr val="bg1"/>
                </a:solidFill>
              </a:rPr>
              <a:t>3.12	MAVEN</a:t>
            </a:r>
          </a:p>
          <a:p>
            <a:pPr>
              <a:lnSpc>
                <a:spcPct val="90000"/>
              </a:lnSpc>
            </a:pPr>
            <a:r>
              <a:rPr lang="es-ES" sz="600" dirty="0">
                <a:solidFill>
                  <a:schemeClr val="bg1"/>
                </a:solidFill>
              </a:rPr>
              <a:t>4.	PARTE PRÁCTICA</a:t>
            </a:r>
          </a:p>
          <a:p>
            <a:pPr lvl="1">
              <a:lnSpc>
                <a:spcPct val="90000"/>
              </a:lnSpc>
            </a:pPr>
            <a:r>
              <a:rPr lang="es-ES" sz="600" dirty="0">
                <a:solidFill>
                  <a:schemeClr val="bg1"/>
                </a:solidFill>
              </a:rPr>
              <a:t>4.1	CREACIÓN DE CARPETAS PARA EL PROYECTO</a:t>
            </a:r>
            <a:endParaRPr lang="es-ES" sz="400" dirty="0">
              <a:solidFill>
                <a:schemeClr val="bg1"/>
              </a:solidFill>
            </a:endParaRPr>
          </a:p>
          <a:p>
            <a:pPr lvl="1">
              <a:lnSpc>
                <a:spcPct val="90000"/>
              </a:lnSpc>
            </a:pPr>
            <a:r>
              <a:rPr lang="es-ES" sz="600" dirty="0">
                <a:solidFill>
                  <a:schemeClr val="bg1"/>
                </a:solidFill>
              </a:rPr>
              <a:t>4.2	PROYECTO SERVIDOR</a:t>
            </a:r>
          </a:p>
          <a:p>
            <a:pPr lvl="2">
              <a:lnSpc>
                <a:spcPct val="90000"/>
              </a:lnSpc>
            </a:pPr>
            <a:r>
              <a:rPr lang="es-ES" sz="600" dirty="0">
                <a:solidFill>
                  <a:schemeClr val="bg1"/>
                </a:solidFill>
              </a:rPr>
              <a:t>4.2.1	CREACIÓN DEL PROYECTO SERVIDOR</a:t>
            </a:r>
          </a:p>
          <a:p>
            <a:pPr lvl="2">
              <a:lnSpc>
                <a:spcPct val="90000"/>
              </a:lnSpc>
            </a:pPr>
            <a:r>
              <a:rPr lang="es-ES" sz="600" dirty="0">
                <a:solidFill>
                  <a:schemeClr val="bg1"/>
                </a:solidFill>
              </a:rPr>
              <a:t>4.2.2	ESTRUCTURA DEL PROYECTO SERVIDOR</a:t>
            </a:r>
          </a:p>
          <a:p>
            <a:pPr lvl="2">
              <a:lnSpc>
                <a:spcPct val="90000"/>
              </a:lnSpc>
            </a:pPr>
            <a:r>
              <a:rPr lang="es-ES" sz="600" dirty="0">
                <a:solidFill>
                  <a:schemeClr val="bg1"/>
                </a:solidFill>
              </a:rPr>
              <a:t>4.2.3	CREACIÓN DE ARCHIVOS Y CODIFICACIÓN</a:t>
            </a:r>
          </a:p>
          <a:p>
            <a:pPr lvl="1">
              <a:lnSpc>
                <a:spcPct val="90000"/>
              </a:lnSpc>
            </a:pPr>
            <a:r>
              <a:rPr lang="es-ES" sz="600" dirty="0">
                <a:solidFill>
                  <a:schemeClr val="bg1"/>
                </a:solidFill>
              </a:rPr>
              <a:t>4.3	PROYECTO CLIENTE</a:t>
            </a:r>
          </a:p>
          <a:p>
            <a:pPr lvl="2">
              <a:lnSpc>
                <a:spcPct val="90000"/>
              </a:lnSpc>
            </a:pPr>
            <a:r>
              <a:rPr lang="es-ES" sz="600" dirty="0">
                <a:solidFill>
                  <a:schemeClr val="bg1"/>
                </a:solidFill>
              </a:rPr>
              <a:t>4.3.1	CREACIÓN DEL PROYECTO CLIENTE</a:t>
            </a:r>
          </a:p>
          <a:p>
            <a:pPr lvl="2">
              <a:lnSpc>
                <a:spcPct val="90000"/>
              </a:lnSpc>
            </a:pPr>
            <a:r>
              <a:rPr lang="es-ES" sz="600" dirty="0">
                <a:solidFill>
                  <a:schemeClr val="bg1"/>
                </a:solidFill>
              </a:rPr>
              <a:t>4.3.2	ESTRUCTURA DEL PROYECTO CLIENTE</a:t>
            </a:r>
          </a:p>
          <a:p>
            <a:pPr lvl="2">
              <a:lnSpc>
                <a:spcPct val="90000"/>
              </a:lnSpc>
            </a:pPr>
            <a:r>
              <a:rPr lang="es-ES" sz="600" dirty="0">
                <a:solidFill>
                  <a:schemeClr val="bg1"/>
                </a:solidFill>
              </a:rPr>
              <a:t>4.3.3	CREACIÓN DE ARCHIVOS Y CODIFICACIÓN</a:t>
            </a:r>
          </a:p>
          <a:p>
            <a:pPr lvl="1">
              <a:lnSpc>
                <a:spcPct val="90000"/>
              </a:lnSpc>
            </a:pPr>
            <a:r>
              <a:rPr lang="es-ES" sz="600" dirty="0">
                <a:solidFill>
                  <a:schemeClr val="bg1"/>
                </a:solidFill>
              </a:rPr>
              <a:t>4.4	EJECUCIÓN DEL PROYECTO</a:t>
            </a:r>
          </a:p>
          <a:p>
            <a:pPr>
              <a:lnSpc>
                <a:spcPct val="90000"/>
              </a:lnSpc>
            </a:pPr>
            <a:r>
              <a:rPr lang="es-ES" sz="600" dirty="0">
                <a:solidFill>
                  <a:schemeClr val="bg1"/>
                </a:solidFill>
              </a:rPr>
              <a:t>5.	CONCLUSIONES</a:t>
            </a:r>
          </a:p>
          <a:p>
            <a:pPr>
              <a:lnSpc>
                <a:spcPct val="90000"/>
              </a:lnSpc>
            </a:pPr>
            <a:r>
              <a:rPr lang="es-ES" sz="600" dirty="0">
                <a:solidFill>
                  <a:schemeClr val="bg1"/>
                </a:solidFill>
              </a:rPr>
              <a:t>6.	RECOMENDACIONES</a:t>
            </a:r>
          </a:p>
          <a:p>
            <a:pPr marL="0" indent="0">
              <a:lnSpc>
                <a:spcPct val="90000"/>
              </a:lnSpc>
              <a:buNone/>
            </a:pPr>
            <a:endParaRPr lang="es-ES" sz="600" dirty="0">
              <a:solidFill>
                <a:schemeClr val="bg1"/>
              </a:solidFill>
            </a:endParaRPr>
          </a:p>
        </p:txBody>
      </p:sp>
      <p:pic>
        <p:nvPicPr>
          <p:cNvPr id="5" name="Picture 2" descr="Resultado de imagen para AGENDA PNG">
            <a:extLst>
              <a:ext uri="{FF2B5EF4-FFF2-40B4-BE49-F238E27FC236}">
                <a16:creationId xmlns:a16="http://schemas.microsoft.com/office/drawing/2014/main" id="{65EBAD2C-103F-4596-964B-B9C65A21B1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935576"/>
            <a:ext cx="6489819" cy="300747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8F5C24D8-036E-430F-8D59-040D94E2863B}"/>
              </a:ext>
            </a:extLst>
          </p:cNvPr>
          <p:cNvSpPr txBox="1"/>
          <p:nvPr/>
        </p:nvSpPr>
        <p:spPr>
          <a:xfrm>
            <a:off x="11817675" y="6457890"/>
            <a:ext cx="374325" cy="400110"/>
          </a:xfrm>
          <a:prstGeom prst="rect">
            <a:avLst/>
          </a:prstGeom>
          <a:noFill/>
        </p:spPr>
        <p:txBody>
          <a:bodyPr wrap="square" rtlCol="0">
            <a:spAutoFit/>
          </a:bodyPr>
          <a:lstStyle/>
          <a:p>
            <a:r>
              <a:rPr lang="es-EC" sz="2000" dirty="0"/>
              <a:t>2</a:t>
            </a:r>
          </a:p>
        </p:txBody>
      </p:sp>
    </p:spTree>
    <p:extLst>
      <p:ext uri="{BB962C8B-B14F-4D97-AF65-F5344CB8AC3E}">
        <p14:creationId xmlns:p14="http://schemas.microsoft.com/office/powerpoint/2010/main" val="1395632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581192" y="702157"/>
            <a:ext cx="8641185" cy="1058278"/>
          </a:xfrm>
        </p:spPr>
        <p:txBody>
          <a:bodyPr>
            <a:normAutofit/>
          </a:bodyPr>
          <a:lstStyle/>
          <a:p>
            <a:r>
              <a:rPr lang="es-ES" sz="2800" dirty="0">
                <a:solidFill>
                  <a:schemeClr val="bg1"/>
                </a:solidFill>
              </a:rPr>
              <a:t>4.2		proyecto servidor</a:t>
            </a:r>
            <a:br>
              <a:rPr lang="es-ES" sz="2800" dirty="0">
                <a:solidFill>
                  <a:schemeClr val="bg1"/>
                </a:solidFill>
              </a:rPr>
            </a:br>
            <a:r>
              <a:rPr lang="es-ES" sz="1100" dirty="0">
                <a:solidFill>
                  <a:schemeClr val="bg1"/>
                </a:solidFill>
              </a:rPr>
              <a:t>Para comenzar con el desarrollo del proyecto Servidor se deberá abrir Visual Studio 2022 y hacer clic en Crear un proyecto.</a:t>
            </a:r>
            <a:endParaRPr lang="es-ES" dirty="0">
              <a:solidFill>
                <a:schemeClr val="bg1"/>
              </a:solidFill>
            </a:endParaRP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3" name="CuadroTexto 9">
            <a:extLst>
              <a:ext uri="{FF2B5EF4-FFF2-40B4-BE49-F238E27FC236}">
                <a16:creationId xmlns:a16="http://schemas.microsoft.com/office/drawing/2014/main" id="{CFE1A512-524F-41A1-EA79-11068515C5B4}"/>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13</a:t>
            </a:r>
          </a:p>
        </p:txBody>
      </p:sp>
      <p:sp>
        <p:nvSpPr>
          <p:cNvPr id="13" name="CuadroTexto 9">
            <a:extLst>
              <a:ext uri="{FF2B5EF4-FFF2-40B4-BE49-F238E27FC236}">
                <a16:creationId xmlns:a16="http://schemas.microsoft.com/office/drawing/2014/main" id="{B6DCC44B-F595-DC26-EE73-05CDF76FEB14}"/>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15</a:t>
            </a:r>
          </a:p>
        </p:txBody>
      </p:sp>
      <p:sp>
        <p:nvSpPr>
          <p:cNvPr id="15" name="CuadroTexto 14">
            <a:extLst>
              <a:ext uri="{FF2B5EF4-FFF2-40B4-BE49-F238E27FC236}">
                <a16:creationId xmlns:a16="http://schemas.microsoft.com/office/drawing/2014/main" id="{598E711A-B3AC-6BCE-98B7-00EF864C89BE}"/>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29</a:t>
            </a:r>
          </a:p>
        </p:txBody>
      </p:sp>
      <p:sp>
        <p:nvSpPr>
          <p:cNvPr id="9" name="Marcador de contenido 2">
            <a:extLst>
              <a:ext uri="{FF2B5EF4-FFF2-40B4-BE49-F238E27FC236}">
                <a16:creationId xmlns:a16="http://schemas.microsoft.com/office/drawing/2014/main" id="{5615F1BB-4C1D-5ED0-4FA2-BBC68B3016A9}"/>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rgbClr val="FFFF00"/>
                </a:solidFill>
              </a:rPr>
              <a:t>4.2	PROYECTO SERVIDOR</a:t>
            </a:r>
          </a:p>
          <a:p>
            <a:pPr lvl="2">
              <a:lnSpc>
                <a:spcPct val="90000"/>
              </a:lnSpc>
            </a:pPr>
            <a:r>
              <a:rPr lang="es-ES" sz="700" dirty="0">
                <a:solidFill>
                  <a:srgbClr val="FFFF00"/>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14" name="CuadroTexto 13">
            <a:extLst>
              <a:ext uri="{FF2B5EF4-FFF2-40B4-BE49-F238E27FC236}">
                <a16:creationId xmlns:a16="http://schemas.microsoft.com/office/drawing/2014/main" id="{B43C6489-17BF-7648-299D-A8FC387B6992}"/>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20</a:t>
            </a:r>
          </a:p>
        </p:txBody>
      </p:sp>
      <p:pic>
        <p:nvPicPr>
          <p:cNvPr id="4" name="Imagen 3" descr="Interfaz de usuario gráfica, Aplicación, Teams&#10;&#10;Descripción generada automáticamente">
            <a:extLst>
              <a:ext uri="{FF2B5EF4-FFF2-40B4-BE49-F238E27FC236}">
                <a16:creationId xmlns:a16="http://schemas.microsoft.com/office/drawing/2014/main" id="{EE740C58-0A67-8CA1-AD4E-779171E4F9F7}"/>
              </a:ext>
            </a:extLst>
          </p:cNvPr>
          <p:cNvPicPr>
            <a:picLocks noChangeAspect="1"/>
          </p:cNvPicPr>
          <p:nvPr/>
        </p:nvPicPr>
        <p:blipFill>
          <a:blip r:embed="rId2"/>
          <a:stretch>
            <a:fillRect/>
          </a:stretch>
        </p:blipFill>
        <p:spPr>
          <a:xfrm>
            <a:off x="2351580" y="2278711"/>
            <a:ext cx="5179755" cy="281885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51054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p:spPr>
        <p:txBody>
          <a:bodyPr>
            <a:normAutofit fontScale="92500"/>
          </a:bodyPr>
          <a:lstStyle/>
          <a:p>
            <a:pPr marL="0" indent="0" algn="just">
              <a:lnSpc>
                <a:spcPct val="115000"/>
              </a:lnSpc>
              <a:spcBef>
                <a:spcPts val="0"/>
              </a:spcBef>
              <a:spcAft>
                <a:spcPts val="1000"/>
              </a:spcAft>
              <a:buNone/>
            </a:pPr>
            <a:r>
              <a:rPr lang="es-ES" dirty="0">
                <a:solidFill>
                  <a:schemeClr val="bg1"/>
                </a:solidFill>
              </a:rPr>
              <a:t>Una vez seleccionado el Crear un proyecto se mostrará la siguiente pantalla donde se deberá realizar la búsqueda de un proyecto Aplicación de consola, y dar clic en siguiente.</a:t>
            </a:r>
          </a:p>
          <a:p>
            <a:pPr marL="0" indent="0" algn="just">
              <a:lnSpc>
                <a:spcPct val="115000"/>
              </a:lnSpc>
              <a:spcBef>
                <a:spcPts val="0"/>
              </a:spcBef>
              <a:spcAft>
                <a:spcPts val="1000"/>
              </a:spcAft>
              <a:buNone/>
            </a:pPr>
            <a:endParaRPr lang="es-ES" dirty="0">
              <a:solidFill>
                <a:schemeClr val="bg1"/>
              </a:solidFill>
            </a:endParaRPr>
          </a:p>
          <a:p>
            <a:pPr marL="0" indent="0" algn="just">
              <a:lnSpc>
                <a:spcPct val="115000"/>
              </a:lnSpc>
              <a:spcBef>
                <a:spcPts val="0"/>
              </a:spcBef>
              <a:spcAft>
                <a:spcPts val="1000"/>
              </a:spcAft>
              <a:buNone/>
            </a:pPr>
            <a:r>
              <a:rPr lang="es-ES" dirty="0">
                <a:solidFill>
                  <a:schemeClr val="bg1"/>
                </a:solidFill>
              </a:rPr>
              <a:t>Finalmente, se deberá configurar los parámetros del proyecto como es el Nombre del proyecto, la ubicación que será en la carpeta APLICATIVO/SERVIDOR que fueron creadas anteriormente, el nombre de la solución y el Marco (Versión de .NET Framework que se va a utilizar en el proyecto), finalmente se hace clic en crear.</a:t>
            </a:r>
            <a:endParaRPr lang="en-US" dirty="0">
              <a:solidFill>
                <a:schemeClr val="bg1"/>
              </a:solidFill>
            </a:endParaRP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9</a:t>
            </a:r>
          </a:p>
        </p:txBody>
      </p:sp>
      <p:sp>
        <p:nvSpPr>
          <p:cNvPr id="6" name="CuadroTexto 9">
            <a:extLst>
              <a:ext uri="{FF2B5EF4-FFF2-40B4-BE49-F238E27FC236}">
                <a16:creationId xmlns:a16="http://schemas.microsoft.com/office/drawing/2014/main" id="{4593F653-6A14-363B-AA0C-6BA98155BC73}"/>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17</a:t>
            </a:r>
          </a:p>
        </p:txBody>
      </p:sp>
      <p:sp>
        <p:nvSpPr>
          <p:cNvPr id="9" name="CuadroTexto 9">
            <a:extLst>
              <a:ext uri="{FF2B5EF4-FFF2-40B4-BE49-F238E27FC236}">
                <a16:creationId xmlns:a16="http://schemas.microsoft.com/office/drawing/2014/main" id="{5CB4EFE9-37BE-10D2-32C5-8F2EA31E1F9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18</a:t>
            </a:r>
          </a:p>
        </p:txBody>
      </p:sp>
      <p:sp>
        <p:nvSpPr>
          <p:cNvPr id="13" name="CuadroTexto 12">
            <a:extLst>
              <a:ext uri="{FF2B5EF4-FFF2-40B4-BE49-F238E27FC236}">
                <a16:creationId xmlns:a16="http://schemas.microsoft.com/office/drawing/2014/main" id="{271A4F59-4B7B-4D91-74A2-8E04991F3384}"/>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30</a:t>
            </a:r>
          </a:p>
        </p:txBody>
      </p:sp>
      <p:sp>
        <p:nvSpPr>
          <p:cNvPr id="5" name="Marcador de contenido 2">
            <a:extLst>
              <a:ext uri="{FF2B5EF4-FFF2-40B4-BE49-F238E27FC236}">
                <a16:creationId xmlns:a16="http://schemas.microsoft.com/office/drawing/2014/main" id="{54DC5CEE-626A-95B7-DADF-CD7F8AF6044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rgbClr val="FFFF00"/>
                </a:solidFill>
              </a:rPr>
              <a:t>4.2	PROYECTO SERVIDOR</a:t>
            </a:r>
          </a:p>
          <a:p>
            <a:pPr lvl="2">
              <a:lnSpc>
                <a:spcPct val="90000"/>
              </a:lnSpc>
            </a:pPr>
            <a:r>
              <a:rPr lang="es-ES" sz="700" dirty="0">
                <a:solidFill>
                  <a:srgbClr val="FFFF00"/>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8" name="CuadroTexto 7">
            <a:extLst>
              <a:ext uri="{FF2B5EF4-FFF2-40B4-BE49-F238E27FC236}">
                <a16:creationId xmlns:a16="http://schemas.microsoft.com/office/drawing/2014/main" id="{890A3AF6-8852-5367-EF6E-969A4F118A3B}"/>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21</a:t>
            </a:r>
          </a:p>
        </p:txBody>
      </p:sp>
      <p:pic>
        <p:nvPicPr>
          <p:cNvPr id="15" name="Imagen 14" descr="Texto&#10;&#10;Descripción generada automáticamente">
            <a:extLst>
              <a:ext uri="{FF2B5EF4-FFF2-40B4-BE49-F238E27FC236}">
                <a16:creationId xmlns:a16="http://schemas.microsoft.com/office/drawing/2014/main" id="{82BDEF73-44BC-2E82-B732-7FD3341558F8}"/>
              </a:ext>
            </a:extLst>
          </p:cNvPr>
          <p:cNvPicPr>
            <a:picLocks noChangeAspect="1"/>
          </p:cNvPicPr>
          <p:nvPr/>
        </p:nvPicPr>
        <p:blipFill>
          <a:blip r:embed="rId2"/>
          <a:stretch>
            <a:fillRect/>
          </a:stretch>
        </p:blipFill>
        <p:spPr>
          <a:xfrm>
            <a:off x="5041777" y="909614"/>
            <a:ext cx="3358738" cy="2238688"/>
          </a:xfrm>
          <a:prstGeom prst="rect">
            <a:avLst/>
          </a:prstGeom>
          <a:ln w="88900" cap="sq" cmpd="thickThin">
            <a:solidFill>
              <a:srgbClr val="000000"/>
            </a:solidFill>
            <a:prstDash val="solid"/>
            <a:miter lim="800000"/>
          </a:ln>
          <a:effectLst>
            <a:innerShdw blurRad="76200">
              <a:srgbClr val="000000"/>
            </a:innerShdw>
          </a:effectLst>
        </p:spPr>
      </p:pic>
      <p:pic>
        <p:nvPicPr>
          <p:cNvPr id="16" name="Imagen 15">
            <a:extLst>
              <a:ext uri="{FF2B5EF4-FFF2-40B4-BE49-F238E27FC236}">
                <a16:creationId xmlns:a16="http://schemas.microsoft.com/office/drawing/2014/main" id="{E6979EFA-6928-DF47-2EF7-A25CFBA7F2D8}"/>
              </a:ext>
            </a:extLst>
          </p:cNvPr>
          <p:cNvPicPr>
            <a:picLocks noChangeAspect="1"/>
          </p:cNvPicPr>
          <p:nvPr/>
        </p:nvPicPr>
        <p:blipFill>
          <a:blip r:embed="rId3"/>
          <a:stretch>
            <a:fillRect/>
          </a:stretch>
        </p:blipFill>
        <p:spPr>
          <a:xfrm>
            <a:off x="5041777" y="3709699"/>
            <a:ext cx="3385285" cy="223868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43367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8329101" cy="873760"/>
          </a:xfrm>
        </p:spPr>
        <p:txBody>
          <a:bodyPr>
            <a:normAutofit fontScale="55000" lnSpcReduction="20000"/>
          </a:bodyPr>
          <a:lstStyle/>
          <a:p>
            <a:pPr marL="0" marR="0" indent="0" algn="just">
              <a:lnSpc>
                <a:spcPct val="115000"/>
              </a:lnSpc>
              <a:spcBef>
                <a:spcPts val="0"/>
              </a:spcBef>
              <a:spcAft>
                <a:spcPts val="1000"/>
              </a:spcAft>
              <a:buNone/>
            </a:pPr>
            <a:r>
              <a:rPr lang="es-ES" sz="2600" dirty="0">
                <a:solidFill>
                  <a:schemeClr val="bg1"/>
                </a:solidFill>
              </a:rPr>
              <a:t>4.2.2	ESTRUCTURACIÓN DEL PROYECTO SERVIDOR</a:t>
            </a:r>
          </a:p>
          <a:p>
            <a:pPr marL="0" marR="0" indent="0" algn="just">
              <a:lnSpc>
                <a:spcPct val="115000"/>
              </a:lnSpc>
              <a:spcBef>
                <a:spcPts val="0"/>
              </a:spcBef>
              <a:spcAft>
                <a:spcPts val="1000"/>
              </a:spcAft>
              <a:buNone/>
            </a:pPr>
            <a:r>
              <a:rPr lang="es-ES" dirty="0">
                <a:solidFill>
                  <a:schemeClr val="bg1"/>
                </a:solidFill>
              </a:rPr>
              <a:t>Para continuar con el desarrollo se deberá reestructurar el proyecto creado con la finalidad de aplicar el Patrón MODELO-VISTA-CONTROLADOR que nos permiten tener el proyecto organizado y de esta forma sea entendible y escalable. Donde se procede hacer clic derecho sobre el proyecto, seguido de eso se selecciona la opción de Agregar, y finalmente Nueva Carpeta como se muestra en la siguiente ilustración.</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rgbClr val="FFFF00"/>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rgbClr val="FFFF00"/>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22</a:t>
            </a:r>
          </a:p>
        </p:txBody>
      </p:sp>
      <p:pic>
        <p:nvPicPr>
          <p:cNvPr id="11" name="Imagen 10" descr="Texto&#10;&#10;Descripción generada automáticamente">
            <a:extLst>
              <a:ext uri="{FF2B5EF4-FFF2-40B4-BE49-F238E27FC236}">
                <a16:creationId xmlns:a16="http://schemas.microsoft.com/office/drawing/2014/main" id="{04F08441-E197-1103-4EF1-82BA16BD7F06}"/>
              </a:ext>
            </a:extLst>
          </p:cNvPr>
          <p:cNvPicPr>
            <a:picLocks noChangeAspect="1"/>
          </p:cNvPicPr>
          <p:nvPr/>
        </p:nvPicPr>
        <p:blipFill>
          <a:blip r:embed="rId2"/>
          <a:stretch>
            <a:fillRect/>
          </a:stretch>
        </p:blipFill>
        <p:spPr>
          <a:xfrm>
            <a:off x="896346" y="2296413"/>
            <a:ext cx="5074440" cy="3677098"/>
          </a:xfrm>
          <a:prstGeom prst="rect">
            <a:avLst/>
          </a:prstGeom>
          <a:ln w="88900" cap="sq" cmpd="thickThin">
            <a:solidFill>
              <a:srgbClr val="000000"/>
            </a:solidFill>
            <a:prstDash val="solid"/>
            <a:miter lim="800000"/>
          </a:ln>
          <a:effectLst>
            <a:innerShdw blurRad="76200">
              <a:srgbClr val="000000"/>
            </a:innerShdw>
          </a:effectLst>
        </p:spPr>
      </p:pic>
      <p:pic>
        <p:nvPicPr>
          <p:cNvPr id="12" name="Imagen 11" descr="Interfaz de usuario gráfica, Texto, Chat o mensaje de texto&#10;&#10;Descripción generada automáticamente">
            <a:extLst>
              <a:ext uri="{FF2B5EF4-FFF2-40B4-BE49-F238E27FC236}">
                <a16:creationId xmlns:a16="http://schemas.microsoft.com/office/drawing/2014/main" id="{2F9F012E-FCC3-9437-021C-DE92AAB05992}"/>
              </a:ext>
            </a:extLst>
          </p:cNvPr>
          <p:cNvPicPr>
            <a:picLocks noChangeAspect="1"/>
          </p:cNvPicPr>
          <p:nvPr/>
        </p:nvPicPr>
        <p:blipFill>
          <a:blip r:embed="rId3"/>
          <a:stretch>
            <a:fillRect/>
          </a:stretch>
        </p:blipFill>
        <p:spPr>
          <a:xfrm>
            <a:off x="6311680" y="2692548"/>
            <a:ext cx="2479645" cy="279385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83964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pPr marL="0" marR="0" indent="0" algn="just">
              <a:lnSpc>
                <a:spcPct val="115000"/>
              </a:lnSpc>
              <a:spcBef>
                <a:spcPts val="0"/>
              </a:spcBef>
              <a:spcAft>
                <a:spcPts val="1000"/>
              </a:spcAft>
              <a:buNone/>
            </a:pPr>
            <a:r>
              <a:rPr lang="es-ES" sz="2800" dirty="0">
                <a:solidFill>
                  <a:schemeClr val="bg1"/>
                </a:solidFill>
              </a:rPr>
              <a:t>4.2.3	CREACIÓN DE ARCHIVOS Y CODIFICACIÓN</a:t>
            </a: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8" name="Content Placeholder 7">
            <a:extLst>
              <a:ext uri="{FF2B5EF4-FFF2-40B4-BE49-F238E27FC236}">
                <a16:creationId xmlns:a16="http://schemas.microsoft.com/office/drawing/2014/main" id="{DFAB3432-3816-A108-937D-8E156186E601}"/>
              </a:ext>
            </a:extLst>
          </p:cNvPr>
          <p:cNvSpPr>
            <a:spLocks noGrp="1"/>
          </p:cNvSpPr>
          <p:nvPr>
            <p:ph idx="1"/>
          </p:nvPr>
        </p:nvSpPr>
        <p:spPr>
          <a:xfrm>
            <a:off x="581193" y="2319835"/>
            <a:ext cx="8314330" cy="1799320"/>
          </a:xfrm>
        </p:spPr>
        <p:txBody>
          <a:bodyPr>
            <a:normAutofit/>
          </a:bodyPr>
          <a:lstStyle/>
          <a:p>
            <a:pPr marL="0" indent="0" algn="just">
              <a:buNone/>
            </a:pPr>
            <a:r>
              <a:rPr lang="es-ES" dirty="0"/>
              <a:t>Para continuar con el desarrollo del proyecto se crean los archivos pertenecientes a cada carpeta del proyecto como se muestra a continuación.</a:t>
            </a:r>
          </a:p>
        </p:txBody>
      </p:sp>
      <p:sp>
        <p:nvSpPr>
          <p:cNvPr id="3" name="CuadroTexto 9">
            <a:extLst>
              <a:ext uri="{FF2B5EF4-FFF2-40B4-BE49-F238E27FC236}">
                <a16:creationId xmlns:a16="http://schemas.microsoft.com/office/drawing/2014/main" id="{CFE1A512-524F-41A1-EA79-11068515C5B4}"/>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13</a:t>
            </a:r>
          </a:p>
        </p:txBody>
      </p:sp>
      <p:sp>
        <p:nvSpPr>
          <p:cNvPr id="9" name="CuadroTexto 9">
            <a:extLst>
              <a:ext uri="{FF2B5EF4-FFF2-40B4-BE49-F238E27FC236}">
                <a16:creationId xmlns:a16="http://schemas.microsoft.com/office/drawing/2014/main" id="{75AFDB7E-60CA-46EF-0F3E-0000A6366580}"/>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14</a:t>
            </a:r>
          </a:p>
        </p:txBody>
      </p:sp>
      <p:sp>
        <p:nvSpPr>
          <p:cNvPr id="4" name="CuadroTexto 3">
            <a:extLst>
              <a:ext uri="{FF2B5EF4-FFF2-40B4-BE49-F238E27FC236}">
                <a16:creationId xmlns:a16="http://schemas.microsoft.com/office/drawing/2014/main" id="{425C2E3E-EA84-D8D4-9374-DB7EC8C0A07E}"/>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28</a:t>
            </a:r>
          </a:p>
        </p:txBody>
      </p:sp>
      <p:sp>
        <p:nvSpPr>
          <p:cNvPr id="7" name="Marcador de contenido 2">
            <a:extLst>
              <a:ext uri="{FF2B5EF4-FFF2-40B4-BE49-F238E27FC236}">
                <a16:creationId xmlns:a16="http://schemas.microsoft.com/office/drawing/2014/main" id="{EFA1292C-27C2-9D30-574C-BC7E8F880F27}"/>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rgbClr val="FFFF00"/>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rgbClr val="FFFF00"/>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10" name="CuadroTexto 9">
            <a:extLst>
              <a:ext uri="{FF2B5EF4-FFF2-40B4-BE49-F238E27FC236}">
                <a16:creationId xmlns:a16="http://schemas.microsoft.com/office/drawing/2014/main" id="{AD4471DC-D093-FA94-A65C-76DF98FCEE0D}"/>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23</a:t>
            </a:r>
          </a:p>
        </p:txBody>
      </p:sp>
    </p:spTree>
    <p:extLst>
      <p:ext uri="{BB962C8B-B14F-4D97-AF65-F5344CB8AC3E}">
        <p14:creationId xmlns:p14="http://schemas.microsoft.com/office/powerpoint/2010/main" val="2181753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584162" y="741204"/>
            <a:ext cx="8329101" cy="933771"/>
          </a:xfrm>
        </p:spPr>
        <p:txBody>
          <a:bodyPr>
            <a:normAutofit fontScale="62500" lnSpcReduction="20000"/>
          </a:bodyPr>
          <a:lstStyle/>
          <a:p>
            <a:pPr marL="0" marR="0" indent="0" algn="just">
              <a:lnSpc>
                <a:spcPct val="115000"/>
              </a:lnSpc>
              <a:spcBef>
                <a:spcPts val="0"/>
              </a:spcBef>
              <a:spcAft>
                <a:spcPts val="1000"/>
              </a:spcAft>
              <a:buNone/>
            </a:pPr>
            <a:r>
              <a:rPr lang="es-ES" sz="2600" dirty="0">
                <a:solidFill>
                  <a:schemeClr val="bg1"/>
                </a:solidFill>
              </a:rPr>
              <a:t>4.2.3.1	MODELO</a:t>
            </a:r>
          </a:p>
          <a:p>
            <a:pPr marL="0" marR="0" indent="0" algn="just">
              <a:lnSpc>
                <a:spcPct val="115000"/>
              </a:lnSpc>
              <a:spcBef>
                <a:spcPts val="0"/>
              </a:spcBef>
              <a:spcAft>
                <a:spcPts val="1000"/>
              </a:spcAft>
              <a:buNone/>
            </a:pPr>
            <a:r>
              <a:rPr lang="es-ES" dirty="0">
                <a:solidFill>
                  <a:schemeClr val="bg1"/>
                </a:solidFill>
              </a:rPr>
              <a:t>La carpeta modelo contiene dos archivos los cuales son </a:t>
            </a:r>
            <a:r>
              <a:rPr lang="es-ES" dirty="0" err="1">
                <a:solidFill>
                  <a:schemeClr val="bg1"/>
                </a:solidFill>
              </a:rPr>
              <a:t>Message</a:t>
            </a:r>
            <a:r>
              <a:rPr lang="es-ES" dirty="0">
                <a:solidFill>
                  <a:schemeClr val="bg1"/>
                </a:solidFill>
              </a:rPr>
              <a:t> y </a:t>
            </a:r>
            <a:r>
              <a:rPr lang="es-ES" dirty="0" err="1">
                <a:solidFill>
                  <a:schemeClr val="bg1"/>
                </a:solidFill>
              </a:rPr>
              <a:t>User</a:t>
            </a:r>
            <a:r>
              <a:rPr lang="es-ES" dirty="0">
                <a:solidFill>
                  <a:schemeClr val="bg1"/>
                </a:solidFill>
              </a:rPr>
              <a:t> donde para crear los archivos se deberá hacer clic derecho sobre la carpeta Modelo, seguido de eso en agregar y elemento nuevo como se muestra en la siguiente ilustración. Se procede a seleccionar el tipo de archivo que se desea agregar y se le asigna el nombre al archivo como se muestra en la siguiente ilustración.</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rgbClr val="FFFF00"/>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rgbClr val="FFFF00"/>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24</a:t>
            </a:r>
          </a:p>
        </p:txBody>
      </p:sp>
      <p:pic>
        <p:nvPicPr>
          <p:cNvPr id="9" name="Imagen 8">
            <a:extLst>
              <a:ext uri="{FF2B5EF4-FFF2-40B4-BE49-F238E27FC236}">
                <a16:creationId xmlns:a16="http://schemas.microsoft.com/office/drawing/2014/main" id="{5624DD6E-F988-A31D-2886-27CD22EFAA9B}"/>
              </a:ext>
            </a:extLst>
          </p:cNvPr>
          <p:cNvPicPr>
            <a:picLocks noChangeAspect="1"/>
          </p:cNvPicPr>
          <p:nvPr/>
        </p:nvPicPr>
        <p:blipFill>
          <a:blip r:embed="rId2"/>
          <a:stretch>
            <a:fillRect/>
          </a:stretch>
        </p:blipFill>
        <p:spPr>
          <a:xfrm>
            <a:off x="916792" y="2384498"/>
            <a:ext cx="4154170" cy="2447925"/>
          </a:xfrm>
          <a:prstGeom prst="rect">
            <a:avLst/>
          </a:prstGeom>
          <a:ln w="88900" cap="sq" cmpd="thickThin">
            <a:solidFill>
              <a:srgbClr val="000000"/>
            </a:solidFill>
            <a:prstDash val="solid"/>
            <a:miter lim="800000"/>
          </a:ln>
          <a:effectLst>
            <a:innerShdw blurRad="76200">
              <a:srgbClr val="000000"/>
            </a:innerShdw>
          </a:effectLst>
        </p:spPr>
      </p:pic>
      <p:pic>
        <p:nvPicPr>
          <p:cNvPr id="10" name="Imagen 9">
            <a:extLst>
              <a:ext uri="{FF2B5EF4-FFF2-40B4-BE49-F238E27FC236}">
                <a16:creationId xmlns:a16="http://schemas.microsoft.com/office/drawing/2014/main" id="{F7ED85C9-E91E-F633-5D1E-50FA7142E6ED}"/>
              </a:ext>
            </a:extLst>
          </p:cNvPr>
          <p:cNvPicPr>
            <a:picLocks noChangeAspect="1"/>
          </p:cNvPicPr>
          <p:nvPr/>
        </p:nvPicPr>
        <p:blipFill>
          <a:blip r:embed="rId3"/>
          <a:stretch>
            <a:fillRect/>
          </a:stretch>
        </p:blipFill>
        <p:spPr>
          <a:xfrm>
            <a:off x="5603502" y="2469270"/>
            <a:ext cx="2981325" cy="227838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53776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584162" y="741204"/>
            <a:ext cx="8329101" cy="933771"/>
          </a:xfrm>
        </p:spPr>
        <p:txBody>
          <a:bodyPr>
            <a:normAutofit/>
          </a:bodyPr>
          <a:lstStyle/>
          <a:p>
            <a:pPr marL="0" marR="0" indent="0" algn="just">
              <a:lnSpc>
                <a:spcPct val="115000"/>
              </a:lnSpc>
              <a:spcBef>
                <a:spcPts val="0"/>
              </a:spcBef>
              <a:spcAft>
                <a:spcPts val="1000"/>
              </a:spcAft>
              <a:buNone/>
            </a:pPr>
            <a:r>
              <a:rPr lang="es-ES" sz="2600" dirty="0">
                <a:solidFill>
                  <a:schemeClr val="bg1"/>
                </a:solidFill>
              </a:rPr>
              <a:t>4.2.3.1	MODELO - CODIFICACIÓN</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rgbClr val="FFFF00"/>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rgbClr val="FFFF00"/>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25</a:t>
            </a:r>
          </a:p>
        </p:txBody>
      </p:sp>
      <p:pic>
        <p:nvPicPr>
          <p:cNvPr id="3" name="Imagen 2">
            <a:extLst>
              <a:ext uri="{FF2B5EF4-FFF2-40B4-BE49-F238E27FC236}">
                <a16:creationId xmlns:a16="http://schemas.microsoft.com/office/drawing/2014/main" id="{B3B2576D-777B-B90C-5615-9B3BC67DC0BE}"/>
              </a:ext>
            </a:extLst>
          </p:cNvPr>
          <p:cNvPicPr>
            <a:picLocks noChangeAspect="1"/>
          </p:cNvPicPr>
          <p:nvPr/>
        </p:nvPicPr>
        <p:blipFill>
          <a:blip r:embed="rId2"/>
          <a:stretch>
            <a:fillRect/>
          </a:stretch>
        </p:blipFill>
        <p:spPr>
          <a:xfrm>
            <a:off x="746532" y="2264053"/>
            <a:ext cx="3308548" cy="3250119"/>
          </a:xfrm>
          <a:prstGeom prst="rect">
            <a:avLst/>
          </a:prstGeom>
        </p:spPr>
      </p:pic>
      <p:pic>
        <p:nvPicPr>
          <p:cNvPr id="12" name="Imagen 11">
            <a:extLst>
              <a:ext uri="{FF2B5EF4-FFF2-40B4-BE49-F238E27FC236}">
                <a16:creationId xmlns:a16="http://schemas.microsoft.com/office/drawing/2014/main" id="{98B63B63-863F-B4CC-88A2-2E479C88961E}"/>
              </a:ext>
            </a:extLst>
          </p:cNvPr>
          <p:cNvPicPr>
            <a:picLocks noChangeAspect="1"/>
          </p:cNvPicPr>
          <p:nvPr/>
        </p:nvPicPr>
        <p:blipFill>
          <a:blip r:embed="rId3"/>
          <a:stretch>
            <a:fillRect/>
          </a:stretch>
        </p:blipFill>
        <p:spPr>
          <a:xfrm>
            <a:off x="4786847" y="2299254"/>
            <a:ext cx="3666269" cy="3179718"/>
          </a:xfrm>
          <a:prstGeom prst="rect">
            <a:avLst/>
          </a:prstGeom>
        </p:spPr>
      </p:pic>
    </p:spTree>
    <p:extLst>
      <p:ext uri="{BB962C8B-B14F-4D97-AF65-F5344CB8AC3E}">
        <p14:creationId xmlns:p14="http://schemas.microsoft.com/office/powerpoint/2010/main" val="2410746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584162" y="741204"/>
            <a:ext cx="8329101" cy="933771"/>
          </a:xfrm>
        </p:spPr>
        <p:txBody>
          <a:bodyPr>
            <a:normAutofit fontScale="55000" lnSpcReduction="20000"/>
          </a:bodyPr>
          <a:lstStyle/>
          <a:p>
            <a:pPr marL="0" marR="0" indent="0" algn="just">
              <a:lnSpc>
                <a:spcPct val="115000"/>
              </a:lnSpc>
              <a:spcBef>
                <a:spcPts val="0"/>
              </a:spcBef>
              <a:spcAft>
                <a:spcPts val="1000"/>
              </a:spcAft>
              <a:buNone/>
            </a:pPr>
            <a:r>
              <a:rPr lang="es-ES" sz="2600" dirty="0">
                <a:solidFill>
                  <a:schemeClr val="bg1"/>
                </a:solidFill>
              </a:rPr>
              <a:t>4.2.3.2	VISTA</a:t>
            </a:r>
          </a:p>
          <a:p>
            <a:pPr marL="0" marR="0" indent="0" algn="just">
              <a:lnSpc>
                <a:spcPct val="115000"/>
              </a:lnSpc>
              <a:spcBef>
                <a:spcPts val="0"/>
              </a:spcBef>
              <a:spcAft>
                <a:spcPts val="1000"/>
              </a:spcAft>
              <a:buNone/>
            </a:pPr>
            <a:r>
              <a:rPr lang="es-ES" dirty="0">
                <a:solidFill>
                  <a:schemeClr val="bg1"/>
                </a:solidFill>
              </a:rPr>
              <a:t>La carpeta Vista contiene un archivo que será el que muestre el primer mensaje por parte del servidor al usuario, para ello se procede a realizar el mismo proceso para la creación de archivo en la carpeta Modelo, se hace clic derecho sobre la carpeta Vista, agregar y elemento nuevo. Se procede a seleccionar el tipo de archivo que se desea agregar y se le asigna el nombre al archivo como se muestra en la siguiente ilustración.</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rgbClr val="FFFF00"/>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rgbClr val="FFFF00"/>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26</a:t>
            </a:r>
          </a:p>
        </p:txBody>
      </p:sp>
      <p:pic>
        <p:nvPicPr>
          <p:cNvPr id="2" name="Imagen 1" descr="Interfaz de usuario gráfica, Aplicación&#10;&#10;Descripción generada automáticamente">
            <a:extLst>
              <a:ext uri="{FF2B5EF4-FFF2-40B4-BE49-F238E27FC236}">
                <a16:creationId xmlns:a16="http://schemas.microsoft.com/office/drawing/2014/main" id="{6B52779F-07BE-0576-C300-1CA183E31BF4}"/>
              </a:ext>
            </a:extLst>
          </p:cNvPr>
          <p:cNvPicPr>
            <a:picLocks noChangeAspect="1"/>
          </p:cNvPicPr>
          <p:nvPr/>
        </p:nvPicPr>
        <p:blipFill>
          <a:blip r:embed="rId2"/>
          <a:stretch>
            <a:fillRect/>
          </a:stretch>
        </p:blipFill>
        <p:spPr>
          <a:xfrm>
            <a:off x="2115436" y="2096616"/>
            <a:ext cx="5180647" cy="1374067"/>
          </a:xfrm>
          <a:prstGeom prst="rect">
            <a:avLst/>
          </a:prstGeom>
          <a:ln w="88900" cap="sq" cmpd="thickThin">
            <a:solidFill>
              <a:srgbClr val="000000"/>
            </a:solidFill>
            <a:prstDash val="solid"/>
            <a:miter lim="800000"/>
          </a:ln>
          <a:effectLst>
            <a:innerShdw blurRad="76200">
              <a:srgbClr val="000000"/>
            </a:innerShdw>
          </a:effectLst>
        </p:spPr>
      </p:pic>
      <p:pic>
        <p:nvPicPr>
          <p:cNvPr id="3" name="Imagen 2">
            <a:extLst>
              <a:ext uri="{FF2B5EF4-FFF2-40B4-BE49-F238E27FC236}">
                <a16:creationId xmlns:a16="http://schemas.microsoft.com/office/drawing/2014/main" id="{40BE3666-4491-9EC8-9DD2-201A3974B632}"/>
              </a:ext>
            </a:extLst>
          </p:cNvPr>
          <p:cNvPicPr>
            <a:picLocks noChangeAspect="1"/>
          </p:cNvPicPr>
          <p:nvPr/>
        </p:nvPicPr>
        <p:blipFill>
          <a:blip r:embed="rId3"/>
          <a:stretch>
            <a:fillRect/>
          </a:stretch>
        </p:blipFill>
        <p:spPr>
          <a:xfrm>
            <a:off x="2834622" y="3725636"/>
            <a:ext cx="3828179" cy="266246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12326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584162" y="741204"/>
            <a:ext cx="8329101" cy="933771"/>
          </a:xfrm>
        </p:spPr>
        <p:txBody>
          <a:bodyPr>
            <a:normAutofit/>
          </a:bodyPr>
          <a:lstStyle/>
          <a:p>
            <a:pPr marL="0" marR="0" indent="0" algn="just">
              <a:lnSpc>
                <a:spcPct val="115000"/>
              </a:lnSpc>
              <a:spcBef>
                <a:spcPts val="0"/>
              </a:spcBef>
              <a:spcAft>
                <a:spcPts val="1000"/>
              </a:spcAft>
              <a:buNone/>
            </a:pPr>
            <a:r>
              <a:rPr lang="es-ES" sz="2600" dirty="0">
                <a:solidFill>
                  <a:schemeClr val="bg1"/>
                </a:solidFill>
              </a:rPr>
              <a:t>4.2.3.2		VISTA - CODIFICACIÓN</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rgbClr val="FFFF00"/>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rgbClr val="FFFF00"/>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26</a:t>
            </a:r>
          </a:p>
        </p:txBody>
      </p:sp>
      <p:pic>
        <p:nvPicPr>
          <p:cNvPr id="10" name="Imagen 9">
            <a:extLst>
              <a:ext uri="{FF2B5EF4-FFF2-40B4-BE49-F238E27FC236}">
                <a16:creationId xmlns:a16="http://schemas.microsoft.com/office/drawing/2014/main" id="{1ECD1BB1-F813-085E-09A8-E18B0586BECC}"/>
              </a:ext>
            </a:extLst>
          </p:cNvPr>
          <p:cNvPicPr>
            <a:picLocks noChangeAspect="1"/>
          </p:cNvPicPr>
          <p:nvPr/>
        </p:nvPicPr>
        <p:blipFill>
          <a:blip r:embed="rId2"/>
          <a:stretch>
            <a:fillRect/>
          </a:stretch>
        </p:blipFill>
        <p:spPr>
          <a:xfrm>
            <a:off x="1881498" y="1904480"/>
            <a:ext cx="5611008" cy="4572638"/>
          </a:xfrm>
          <a:prstGeom prst="rect">
            <a:avLst/>
          </a:prstGeom>
        </p:spPr>
      </p:pic>
    </p:spTree>
    <p:extLst>
      <p:ext uri="{BB962C8B-B14F-4D97-AF65-F5344CB8AC3E}">
        <p14:creationId xmlns:p14="http://schemas.microsoft.com/office/powerpoint/2010/main" val="3777650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584162" y="741204"/>
            <a:ext cx="8329101" cy="933771"/>
          </a:xfrm>
        </p:spPr>
        <p:txBody>
          <a:bodyPr>
            <a:normAutofit fontScale="62500" lnSpcReduction="20000"/>
          </a:bodyPr>
          <a:lstStyle/>
          <a:p>
            <a:pPr marL="0" marR="0" indent="0" algn="just">
              <a:lnSpc>
                <a:spcPct val="115000"/>
              </a:lnSpc>
              <a:spcBef>
                <a:spcPts val="0"/>
              </a:spcBef>
              <a:spcAft>
                <a:spcPts val="1000"/>
              </a:spcAft>
              <a:buNone/>
            </a:pPr>
            <a:r>
              <a:rPr lang="es-ES" sz="2600" dirty="0">
                <a:solidFill>
                  <a:schemeClr val="bg1"/>
                </a:solidFill>
              </a:rPr>
              <a:t>4.2.3.3		CONTROLADOR – CODIFICACIÓN </a:t>
            </a:r>
          </a:p>
          <a:p>
            <a:pPr marL="0" marR="0" indent="0" algn="just">
              <a:lnSpc>
                <a:spcPct val="115000"/>
              </a:lnSpc>
              <a:spcBef>
                <a:spcPts val="0"/>
              </a:spcBef>
              <a:spcAft>
                <a:spcPts val="1000"/>
              </a:spcAft>
              <a:buNone/>
            </a:pPr>
            <a:r>
              <a:rPr lang="es-ES" sz="2600" dirty="0">
                <a:solidFill>
                  <a:schemeClr val="bg1"/>
                </a:solidFill>
              </a:rPr>
              <a:t>Para crear los archivos en la carpeta Controlador, se hace clic derecho en la Carpeta controlador, agregar y elemento nuevo.</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rgbClr val="FFFF00"/>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rgbClr val="FFFF00"/>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28</a:t>
            </a:r>
          </a:p>
        </p:txBody>
      </p:sp>
      <p:pic>
        <p:nvPicPr>
          <p:cNvPr id="2" name="Imagen 1">
            <a:extLst>
              <a:ext uri="{FF2B5EF4-FFF2-40B4-BE49-F238E27FC236}">
                <a16:creationId xmlns:a16="http://schemas.microsoft.com/office/drawing/2014/main" id="{F6DA8C46-6110-9637-0123-627680DA36D5}"/>
              </a:ext>
            </a:extLst>
          </p:cNvPr>
          <p:cNvPicPr>
            <a:picLocks noChangeAspect="1"/>
          </p:cNvPicPr>
          <p:nvPr/>
        </p:nvPicPr>
        <p:blipFill>
          <a:blip r:embed="rId2"/>
          <a:stretch>
            <a:fillRect/>
          </a:stretch>
        </p:blipFill>
        <p:spPr>
          <a:xfrm>
            <a:off x="833215" y="2632026"/>
            <a:ext cx="3542232" cy="2532923"/>
          </a:xfrm>
          <a:prstGeom prst="rect">
            <a:avLst/>
          </a:prstGeom>
          <a:ln w="88900" cap="sq" cmpd="thickThin">
            <a:solidFill>
              <a:srgbClr val="000000"/>
            </a:solidFill>
            <a:prstDash val="solid"/>
            <a:miter lim="800000"/>
          </a:ln>
          <a:effectLst>
            <a:innerShdw blurRad="76200">
              <a:srgbClr val="000000"/>
            </a:innerShdw>
          </a:effectLst>
        </p:spPr>
      </p:pic>
      <p:pic>
        <p:nvPicPr>
          <p:cNvPr id="9" name="Imagen 8">
            <a:extLst>
              <a:ext uri="{FF2B5EF4-FFF2-40B4-BE49-F238E27FC236}">
                <a16:creationId xmlns:a16="http://schemas.microsoft.com/office/drawing/2014/main" id="{BB318255-28C6-7593-91CA-6A5D95B98AF9}"/>
              </a:ext>
            </a:extLst>
          </p:cNvPr>
          <p:cNvPicPr>
            <a:picLocks noChangeAspect="1"/>
          </p:cNvPicPr>
          <p:nvPr/>
        </p:nvPicPr>
        <p:blipFill>
          <a:blip r:embed="rId3"/>
          <a:stretch>
            <a:fillRect/>
          </a:stretch>
        </p:blipFill>
        <p:spPr>
          <a:xfrm>
            <a:off x="4613734" y="2153540"/>
            <a:ext cx="4380281" cy="3489897"/>
          </a:xfrm>
          <a:prstGeom prst="rect">
            <a:avLst/>
          </a:prstGeom>
        </p:spPr>
      </p:pic>
    </p:spTree>
    <p:extLst>
      <p:ext uri="{BB962C8B-B14F-4D97-AF65-F5344CB8AC3E}">
        <p14:creationId xmlns:p14="http://schemas.microsoft.com/office/powerpoint/2010/main" val="3774821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584162" y="741204"/>
            <a:ext cx="8329101" cy="933771"/>
          </a:xfrm>
        </p:spPr>
        <p:txBody>
          <a:bodyPr>
            <a:normAutofit fontScale="62500" lnSpcReduction="20000"/>
          </a:bodyPr>
          <a:lstStyle/>
          <a:p>
            <a:pPr marL="0" marR="0" indent="0" algn="just">
              <a:lnSpc>
                <a:spcPct val="115000"/>
              </a:lnSpc>
              <a:spcBef>
                <a:spcPts val="0"/>
              </a:spcBef>
              <a:spcAft>
                <a:spcPts val="1000"/>
              </a:spcAft>
              <a:buNone/>
            </a:pPr>
            <a:r>
              <a:rPr lang="es-ES" sz="2600" dirty="0">
                <a:solidFill>
                  <a:schemeClr val="bg1"/>
                </a:solidFill>
              </a:rPr>
              <a:t>4.2.3.4		UTILS – CODIFICACIÓN </a:t>
            </a:r>
          </a:p>
          <a:p>
            <a:pPr marL="0" marR="0" indent="0" algn="just">
              <a:lnSpc>
                <a:spcPct val="115000"/>
              </a:lnSpc>
              <a:spcBef>
                <a:spcPts val="0"/>
              </a:spcBef>
              <a:spcAft>
                <a:spcPts val="1000"/>
              </a:spcAft>
              <a:buNone/>
            </a:pPr>
            <a:r>
              <a:rPr lang="es-ES" sz="2600" dirty="0">
                <a:solidFill>
                  <a:schemeClr val="bg1"/>
                </a:solidFill>
              </a:rPr>
              <a:t>Para crear los archivos en la carpeta Controlador, se hace clic derecho en la Carpeta controlador, agregar y elemento nuevo.</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rgbClr val="FFFF00"/>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rgbClr val="FFFF00"/>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29</a:t>
            </a:r>
          </a:p>
        </p:txBody>
      </p:sp>
      <p:pic>
        <p:nvPicPr>
          <p:cNvPr id="3" name="Imagen 2" descr="Captura de pantalla de computadora&#10;&#10;Descripción generada automáticamente">
            <a:extLst>
              <a:ext uri="{FF2B5EF4-FFF2-40B4-BE49-F238E27FC236}">
                <a16:creationId xmlns:a16="http://schemas.microsoft.com/office/drawing/2014/main" id="{6ED137C4-68F3-E06E-4FA2-9F0745965FB5}"/>
              </a:ext>
            </a:extLst>
          </p:cNvPr>
          <p:cNvPicPr>
            <a:picLocks noChangeAspect="1"/>
          </p:cNvPicPr>
          <p:nvPr/>
        </p:nvPicPr>
        <p:blipFill>
          <a:blip r:embed="rId2"/>
          <a:stretch>
            <a:fillRect/>
          </a:stretch>
        </p:blipFill>
        <p:spPr>
          <a:xfrm>
            <a:off x="394632" y="2667223"/>
            <a:ext cx="4095750" cy="2462530"/>
          </a:xfrm>
          <a:prstGeom prst="rect">
            <a:avLst/>
          </a:prstGeom>
          <a:ln w="88900" cap="sq" cmpd="thickThin">
            <a:solidFill>
              <a:srgbClr val="000000"/>
            </a:solidFill>
            <a:prstDash val="solid"/>
            <a:miter lim="800000"/>
          </a:ln>
          <a:effectLst>
            <a:innerShdw blurRad="76200">
              <a:srgbClr val="000000"/>
            </a:innerShdw>
          </a:effectLst>
        </p:spPr>
      </p:pic>
      <p:pic>
        <p:nvPicPr>
          <p:cNvPr id="11" name="Imagen 10">
            <a:extLst>
              <a:ext uri="{FF2B5EF4-FFF2-40B4-BE49-F238E27FC236}">
                <a16:creationId xmlns:a16="http://schemas.microsoft.com/office/drawing/2014/main" id="{F81677FC-DDB3-E9BD-F087-F01D024E7DAA}"/>
              </a:ext>
            </a:extLst>
          </p:cNvPr>
          <p:cNvPicPr>
            <a:picLocks noChangeAspect="1"/>
          </p:cNvPicPr>
          <p:nvPr/>
        </p:nvPicPr>
        <p:blipFill>
          <a:blip r:embed="rId3"/>
          <a:stretch>
            <a:fillRect/>
          </a:stretch>
        </p:blipFill>
        <p:spPr>
          <a:xfrm>
            <a:off x="4662835" y="2135918"/>
            <a:ext cx="4388347" cy="3525140"/>
          </a:xfrm>
          <a:prstGeom prst="rect">
            <a:avLst/>
          </a:prstGeom>
        </p:spPr>
      </p:pic>
    </p:spTree>
    <p:extLst>
      <p:ext uri="{BB962C8B-B14F-4D97-AF65-F5344CB8AC3E}">
        <p14:creationId xmlns:p14="http://schemas.microsoft.com/office/powerpoint/2010/main" val="1475400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1	Introducción</a:t>
            </a:r>
          </a:p>
        </p:txBody>
      </p:sp>
      <p:sp>
        <p:nvSpPr>
          <p:cNvPr id="5" name="Marcador de contenido 2">
            <a:extLst>
              <a:ext uri="{FF2B5EF4-FFF2-40B4-BE49-F238E27FC236}">
                <a16:creationId xmlns:a16="http://schemas.microsoft.com/office/drawing/2014/main" id="{5FA1E8E5-FD2D-4BD0-AA9A-D003145D602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rgbClr val="FFFF00"/>
                </a:solidFill>
              </a:rPr>
              <a:t>1.	</a:t>
            </a:r>
            <a:r>
              <a:rPr lang="es-ES" sz="700" dirty="0">
                <a:solidFill>
                  <a:srgbClr val="FFFF00"/>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chemeClr val="bg1"/>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10" name="CuadroTexto 9">
            <a:extLst>
              <a:ext uri="{FF2B5EF4-FFF2-40B4-BE49-F238E27FC236}">
                <a16:creationId xmlns:a16="http://schemas.microsoft.com/office/drawing/2014/main" id="{E8C681FB-C837-4CC5-ACFB-328816DC701B}"/>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3</a:t>
            </a:r>
          </a:p>
        </p:txBody>
      </p:sp>
      <p:sp>
        <p:nvSpPr>
          <p:cNvPr id="6" name="Marcador de contenido 2">
            <a:extLst>
              <a:ext uri="{FF2B5EF4-FFF2-40B4-BE49-F238E27FC236}">
                <a16:creationId xmlns:a16="http://schemas.microsoft.com/office/drawing/2014/main" id="{9FA340BE-326F-EDCD-3FF5-4D067D8470A3}"/>
              </a:ext>
            </a:extLst>
          </p:cNvPr>
          <p:cNvSpPr>
            <a:spLocks noGrp="1"/>
          </p:cNvSpPr>
          <p:nvPr>
            <p:ph idx="1"/>
          </p:nvPr>
        </p:nvSpPr>
        <p:spPr>
          <a:xfrm>
            <a:off x="581193" y="2180496"/>
            <a:ext cx="8413952" cy="3678303"/>
          </a:xfrm>
        </p:spPr>
        <p:txBody>
          <a:bodyPr>
            <a:normAutofit fontScale="77500" lnSpcReduction="20000"/>
          </a:bodyPr>
          <a:lstStyle/>
          <a:p>
            <a:pPr marL="0" marR="0" indent="0" algn="just">
              <a:lnSpc>
                <a:spcPct val="115000"/>
              </a:lnSpc>
              <a:spcBef>
                <a:spcPts val="0"/>
              </a:spcBef>
              <a:spcAft>
                <a:spcPts val="1000"/>
              </a:spcAft>
              <a:buNone/>
            </a:pPr>
            <a:r>
              <a:rPr lang="es-ES" dirty="0">
                <a:solidFill>
                  <a:schemeClr val="tx1"/>
                </a:solidFill>
              </a:rPr>
              <a:t>Un socket es una interfaz normalizada de comunicación que se utiliza para conectarse a otros procesos a través de una red. Fue diseñado inicialmente para ser utilizado en la arquitectura TCP/IP, pero también puede ser utilizado con otros protocolos de red.</a:t>
            </a:r>
          </a:p>
          <a:p>
            <a:pPr marL="0" marR="0" indent="0" algn="just">
              <a:lnSpc>
                <a:spcPct val="115000"/>
              </a:lnSpc>
              <a:spcBef>
                <a:spcPts val="0"/>
              </a:spcBef>
              <a:spcAft>
                <a:spcPts val="1000"/>
              </a:spcAft>
              <a:buNone/>
            </a:pPr>
            <a:r>
              <a:rPr lang="es-ES" dirty="0">
                <a:solidFill>
                  <a:schemeClr val="tx1"/>
                </a:solidFill>
              </a:rPr>
              <a:t>Un socket se compone de dos extremos, cada uno de los cuales está asociado a un proceso de aplicación que se ejecuta en una máquina en la red. Cada extremo del socket se direcciona mediante la dirección IP o el nombre DNS de la máquina y un número de puerto, que debe ser un número entero comprendido entre 1 y 65535.</a:t>
            </a:r>
          </a:p>
          <a:p>
            <a:pPr marL="0" marR="0" indent="0" algn="just">
              <a:lnSpc>
                <a:spcPct val="115000"/>
              </a:lnSpc>
              <a:spcBef>
                <a:spcPts val="0"/>
              </a:spcBef>
              <a:spcAft>
                <a:spcPts val="1000"/>
              </a:spcAft>
              <a:buNone/>
            </a:pPr>
            <a:r>
              <a:rPr lang="es-ES" dirty="0">
                <a:solidFill>
                  <a:schemeClr val="tx1"/>
                </a:solidFill>
              </a:rPr>
              <a:t>Los sockets se utilizan a menudo para permitir la comunicación entre programas que ejecutan en diferentes máquinas, pero también pueden ser utilizados para permitir la comunicación entre procesos que ejecutan en la misma máquina. Por ejemplo, un programa puede utilizar un socket para enviar mensajes a otro programa que se esté ejecutando en el mismo ordenador.</a:t>
            </a:r>
          </a:p>
          <a:p>
            <a:pPr marL="0" marR="0" indent="0" algn="just">
              <a:lnSpc>
                <a:spcPct val="115000"/>
              </a:lnSpc>
              <a:spcBef>
                <a:spcPts val="0"/>
              </a:spcBef>
              <a:spcAft>
                <a:spcPts val="1000"/>
              </a:spcAft>
              <a:buNone/>
            </a:pPr>
            <a:r>
              <a:rPr lang="es-ES" dirty="0">
                <a:solidFill>
                  <a:schemeClr val="tx1"/>
                </a:solidFill>
              </a:rPr>
              <a:t>Existen diferentes tipos de sockets, como sockets de flujo, sockets de datagrama y sockets de raw, que se utilizan en diferentes contextos y para diferentes propósitos. Por ejemplo, los sockets de flujo se utilizan a menudo para la transmisión de datos en tiempo real, mientras que los sockets de datagrama se utilizan para la transmisión de paquetes de datos no confiables.</a:t>
            </a:r>
          </a:p>
        </p:txBody>
      </p:sp>
    </p:spTree>
    <p:extLst>
      <p:ext uri="{BB962C8B-B14F-4D97-AF65-F5344CB8AC3E}">
        <p14:creationId xmlns:p14="http://schemas.microsoft.com/office/powerpoint/2010/main" val="911001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581192" y="702157"/>
            <a:ext cx="8641185" cy="1058278"/>
          </a:xfrm>
        </p:spPr>
        <p:txBody>
          <a:bodyPr>
            <a:normAutofit fontScale="90000"/>
          </a:bodyPr>
          <a:lstStyle/>
          <a:p>
            <a:r>
              <a:rPr lang="es-ES" sz="2800" dirty="0">
                <a:solidFill>
                  <a:schemeClr val="bg1"/>
                </a:solidFill>
              </a:rPr>
              <a:t>4.3		proyecto CLIENTE</a:t>
            </a:r>
            <a:br>
              <a:rPr lang="es-ES" sz="2800" dirty="0">
                <a:solidFill>
                  <a:schemeClr val="bg1"/>
                </a:solidFill>
              </a:rPr>
            </a:br>
            <a:r>
              <a:rPr lang="es-ES" sz="1100" dirty="0">
                <a:solidFill>
                  <a:schemeClr val="bg1"/>
                </a:solidFill>
              </a:rPr>
              <a:t>Para comenzar con el desarrollo del proyecto Cliente se debe de considerar que se va a utilizar un tipo de aplicación diferente a la del Servidor ya que el proyecto Cliente requiere de una interfaz gráfica de usuario que los permita interactuar con otros usuarios por medio de mensajes, y envío de archivos de texto, imágenes y audio.</a:t>
            </a:r>
            <a:endParaRPr lang="es-ES" dirty="0">
              <a:solidFill>
                <a:schemeClr val="bg1"/>
              </a:solidFill>
            </a:endParaRP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3" name="CuadroTexto 9">
            <a:extLst>
              <a:ext uri="{FF2B5EF4-FFF2-40B4-BE49-F238E27FC236}">
                <a16:creationId xmlns:a16="http://schemas.microsoft.com/office/drawing/2014/main" id="{CFE1A512-524F-41A1-EA79-11068515C5B4}"/>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13</a:t>
            </a:r>
          </a:p>
        </p:txBody>
      </p:sp>
      <p:sp>
        <p:nvSpPr>
          <p:cNvPr id="13" name="CuadroTexto 9">
            <a:extLst>
              <a:ext uri="{FF2B5EF4-FFF2-40B4-BE49-F238E27FC236}">
                <a16:creationId xmlns:a16="http://schemas.microsoft.com/office/drawing/2014/main" id="{B6DCC44B-F595-DC26-EE73-05CDF76FEB14}"/>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15</a:t>
            </a:r>
          </a:p>
        </p:txBody>
      </p:sp>
      <p:sp>
        <p:nvSpPr>
          <p:cNvPr id="15" name="CuadroTexto 14">
            <a:extLst>
              <a:ext uri="{FF2B5EF4-FFF2-40B4-BE49-F238E27FC236}">
                <a16:creationId xmlns:a16="http://schemas.microsoft.com/office/drawing/2014/main" id="{598E711A-B3AC-6BCE-98B7-00EF864C89BE}"/>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29</a:t>
            </a:r>
          </a:p>
        </p:txBody>
      </p:sp>
      <p:sp>
        <p:nvSpPr>
          <p:cNvPr id="9" name="Marcador de contenido 2">
            <a:extLst>
              <a:ext uri="{FF2B5EF4-FFF2-40B4-BE49-F238E27FC236}">
                <a16:creationId xmlns:a16="http://schemas.microsoft.com/office/drawing/2014/main" id="{5615F1BB-4C1D-5ED0-4FA2-BBC68B3016A9}"/>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14" name="CuadroTexto 13">
            <a:extLst>
              <a:ext uri="{FF2B5EF4-FFF2-40B4-BE49-F238E27FC236}">
                <a16:creationId xmlns:a16="http://schemas.microsoft.com/office/drawing/2014/main" id="{B43C6489-17BF-7648-299D-A8FC387B6992}"/>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30</a:t>
            </a:r>
          </a:p>
        </p:txBody>
      </p:sp>
      <p:pic>
        <p:nvPicPr>
          <p:cNvPr id="5" name="Imagen 4" descr="Interfaz de usuario gráfica, Texto, Aplicación&#10;&#10;Descripción generada automáticamente">
            <a:extLst>
              <a:ext uri="{FF2B5EF4-FFF2-40B4-BE49-F238E27FC236}">
                <a16:creationId xmlns:a16="http://schemas.microsoft.com/office/drawing/2014/main" id="{DEF77F88-B25D-F9E1-8529-DB3EFDA355F2}"/>
              </a:ext>
            </a:extLst>
          </p:cNvPr>
          <p:cNvPicPr>
            <a:picLocks noChangeAspect="1"/>
          </p:cNvPicPr>
          <p:nvPr/>
        </p:nvPicPr>
        <p:blipFill>
          <a:blip r:embed="rId2"/>
          <a:stretch>
            <a:fillRect/>
          </a:stretch>
        </p:blipFill>
        <p:spPr>
          <a:xfrm>
            <a:off x="766076" y="2569263"/>
            <a:ext cx="3799794" cy="2508250"/>
          </a:xfrm>
          <a:prstGeom prst="rect">
            <a:avLst/>
          </a:prstGeom>
          <a:ln w="88900" cap="sq" cmpd="thickThin">
            <a:solidFill>
              <a:srgbClr val="000000"/>
            </a:solidFill>
            <a:prstDash val="solid"/>
            <a:miter lim="800000"/>
          </a:ln>
          <a:effectLst>
            <a:innerShdw blurRad="76200">
              <a:srgbClr val="000000"/>
            </a:innerShdw>
          </a:effectLst>
        </p:spPr>
      </p:pic>
      <p:pic>
        <p:nvPicPr>
          <p:cNvPr id="7" name="Imagen 6" descr="Interfaz de usuario gráfica, Texto&#10;&#10;Descripción generada automáticamente">
            <a:extLst>
              <a:ext uri="{FF2B5EF4-FFF2-40B4-BE49-F238E27FC236}">
                <a16:creationId xmlns:a16="http://schemas.microsoft.com/office/drawing/2014/main" id="{4232426A-A3AA-57EE-A34A-79C912A92BB6}"/>
              </a:ext>
            </a:extLst>
          </p:cNvPr>
          <p:cNvPicPr>
            <a:picLocks noChangeAspect="1"/>
          </p:cNvPicPr>
          <p:nvPr/>
        </p:nvPicPr>
        <p:blipFill>
          <a:blip r:embed="rId3"/>
          <a:stretch>
            <a:fillRect/>
          </a:stretch>
        </p:blipFill>
        <p:spPr>
          <a:xfrm>
            <a:off x="4946143" y="2589316"/>
            <a:ext cx="3790950" cy="250825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15518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p:spPr>
        <p:txBody>
          <a:bodyPr>
            <a:normAutofit/>
          </a:bodyPr>
          <a:lstStyle/>
          <a:p>
            <a:pPr marL="0" indent="0" algn="just">
              <a:lnSpc>
                <a:spcPct val="115000"/>
              </a:lnSpc>
              <a:spcBef>
                <a:spcPts val="0"/>
              </a:spcBef>
              <a:spcAft>
                <a:spcPts val="1000"/>
              </a:spcAft>
              <a:buNone/>
            </a:pPr>
            <a:r>
              <a:rPr lang="es-ES" dirty="0">
                <a:solidFill>
                  <a:schemeClr val="bg1"/>
                </a:solidFill>
              </a:rPr>
              <a:t>Una vez seleccionado el tipo de aplicación que se va a crear para el proyecto Cliente, se procede a configurar los parámetros del Proyecto los cuales son, nombre del proyecto, la ubicación que es en la Carpeta APLICATIVO/CLIENTE, se le asigna un nombre a la solución y se selecciona el Marco (Versión de .NET que se va a utilizar).</a:t>
            </a:r>
          </a:p>
          <a:p>
            <a:pPr marL="0" indent="0" algn="just">
              <a:lnSpc>
                <a:spcPct val="115000"/>
              </a:lnSpc>
              <a:spcBef>
                <a:spcPts val="0"/>
              </a:spcBef>
              <a:spcAft>
                <a:spcPts val="1000"/>
              </a:spcAft>
              <a:buNone/>
            </a:pPr>
            <a:endParaRPr lang="es-ES" dirty="0">
              <a:solidFill>
                <a:schemeClr val="bg1"/>
              </a:solidFill>
            </a:endParaRPr>
          </a:p>
          <a:p>
            <a:pPr marL="0" indent="0" algn="just">
              <a:lnSpc>
                <a:spcPct val="115000"/>
              </a:lnSpc>
              <a:spcBef>
                <a:spcPts val="0"/>
              </a:spcBef>
              <a:spcAft>
                <a:spcPts val="1000"/>
              </a:spcAft>
              <a:buNone/>
            </a:pPr>
            <a:r>
              <a:rPr lang="es-ES" dirty="0">
                <a:solidFill>
                  <a:schemeClr val="bg1"/>
                </a:solidFill>
              </a:rPr>
              <a:t>Finalmente se tiene la siguiente estructura del proyecto Cliente.</a:t>
            </a:r>
            <a:endParaRPr lang="en-US" dirty="0">
              <a:solidFill>
                <a:schemeClr val="bg1"/>
              </a:solidFill>
            </a:endParaRP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9</a:t>
            </a:r>
          </a:p>
        </p:txBody>
      </p:sp>
      <p:sp>
        <p:nvSpPr>
          <p:cNvPr id="6" name="CuadroTexto 9">
            <a:extLst>
              <a:ext uri="{FF2B5EF4-FFF2-40B4-BE49-F238E27FC236}">
                <a16:creationId xmlns:a16="http://schemas.microsoft.com/office/drawing/2014/main" id="{4593F653-6A14-363B-AA0C-6BA98155BC73}"/>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17</a:t>
            </a:r>
          </a:p>
        </p:txBody>
      </p:sp>
      <p:sp>
        <p:nvSpPr>
          <p:cNvPr id="9" name="CuadroTexto 9">
            <a:extLst>
              <a:ext uri="{FF2B5EF4-FFF2-40B4-BE49-F238E27FC236}">
                <a16:creationId xmlns:a16="http://schemas.microsoft.com/office/drawing/2014/main" id="{5CB4EFE9-37BE-10D2-32C5-8F2EA31E1F9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18</a:t>
            </a:r>
          </a:p>
        </p:txBody>
      </p:sp>
      <p:sp>
        <p:nvSpPr>
          <p:cNvPr id="13" name="CuadroTexto 12">
            <a:extLst>
              <a:ext uri="{FF2B5EF4-FFF2-40B4-BE49-F238E27FC236}">
                <a16:creationId xmlns:a16="http://schemas.microsoft.com/office/drawing/2014/main" id="{271A4F59-4B7B-4D91-74A2-8E04991F3384}"/>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30</a:t>
            </a:r>
          </a:p>
        </p:txBody>
      </p:sp>
      <p:sp>
        <p:nvSpPr>
          <p:cNvPr id="5" name="Marcador de contenido 2">
            <a:extLst>
              <a:ext uri="{FF2B5EF4-FFF2-40B4-BE49-F238E27FC236}">
                <a16:creationId xmlns:a16="http://schemas.microsoft.com/office/drawing/2014/main" id="{54DC5CEE-626A-95B7-DADF-CD7F8AF6044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rgbClr val="FFFF00"/>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8" name="CuadroTexto 7">
            <a:extLst>
              <a:ext uri="{FF2B5EF4-FFF2-40B4-BE49-F238E27FC236}">
                <a16:creationId xmlns:a16="http://schemas.microsoft.com/office/drawing/2014/main" id="{890A3AF6-8852-5367-EF6E-969A4F118A3B}"/>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31</a:t>
            </a:r>
          </a:p>
        </p:txBody>
      </p:sp>
      <p:pic>
        <p:nvPicPr>
          <p:cNvPr id="2" name="Imagen 1" descr="Captura de pantalla de un celular&#10;&#10;Descripción generada automáticamente">
            <a:extLst>
              <a:ext uri="{FF2B5EF4-FFF2-40B4-BE49-F238E27FC236}">
                <a16:creationId xmlns:a16="http://schemas.microsoft.com/office/drawing/2014/main" id="{E8E493EF-E0C0-3A6D-150D-5FF03223B95A}"/>
              </a:ext>
            </a:extLst>
          </p:cNvPr>
          <p:cNvPicPr>
            <a:picLocks noChangeAspect="1"/>
          </p:cNvPicPr>
          <p:nvPr/>
        </p:nvPicPr>
        <p:blipFill>
          <a:blip r:embed="rId2"/>
          <a:stretch>
            <a:fillRect/>
          </a:stretch>
        </p:blipFill>
        <p:spPr>
          <a:xfrm>
            <a:off x="4677063" y="926247"/>
            <a:ext cx="3707478" cy="2470368"/>
          </a:xfrm>
          <a:prstGeom prst="rect">
            <a:avLst/>
          </a:prstGeom>
          <a:ln w="88900" cap="sq" cmpd="thickThin">
            <a:solidFill>
              <a:srgbClr val="000000"/>
            </a:solidFill>
            <a:prstDash val="solid"/>
            <a:miter lim="800000"/>
          </a:ln>
          <a:effectLst>
            <a:innerShdw blurRad="76200">
              <a:srgbClr val="000000"/>
            </a:innerShdw>
          </a:effectLst>
        </p:spPr>
      </p:pic>
      <p:pic>
        <p:nvPicPr>
          <p:cNvPr id="4" name="Imagen 3">
            <a:extLst>
              <a:ext uri="{FF2B5EF4-FFF2-40B4-BE49-F238E27FC236}">
                <a16:creationId xmlns:a16="http://schemas.microsoft.com/office/drawing/2014/main" id="{992B5AA1-C3C5-FF15-DA18-D679E0A20008}"/>
              </a:ext>
            </a:extLst>
          </p:cNvPr>
          <p:cNvPicPr>
            <a:picLocks noChangeAspect="1"/>
          </p:cNvPicPr>
          <p:nvPr/>
        </p:nvPicPr>
        <p:blipFill>
          <a:blip r:embed="rId3"/>
          <a:stretch>
            <a:fillRect/>
          </a:stretch>
        </p:blipFill>
        <p:spPr>
          <a:xfrm>
            <a:off x="4677064" y="4004146"/>
            <a:ext cx="3707477" cy="195642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34471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8329101" cy="873760"/>
          </a:xfrm>
        </p:spPr>
        <p:txBody>
          <a:bodyPr>
            <a:normAutofit fontScale="55000" lnSpcReduction="20000"/>
          </a:bodyPr>
          <a:lstStyle/>
          <a:p>
            <a:pPr marL="0" marR="0" indent="0" algn="just">
              <a:lnSpc>
                <a:spcPct val="115000"/>
              </a:lnSpc>
              <a:spcBef>
                <a:spcPts val="0"/>
              </a:spcBef>
              <a:spcAft>
                <a:spcPts val="1000"/>
              </a:spcAft>
              <a:buNone/>
            </a:pPr>
            <a:r>
              <a:rPr lang="es-ES" sz="2600" dirty="0">
                <a:solidFill>
                  <a:schemeClr val="bg1"/>
                </a:solidFill>
              </a:rPr>
              <a:t>4.3.2	ESTRUCTURACIÓN DEL PROYECTO CLIENTE</a:t>
            </a:r>
          </a:p>
          <a:p>
            <a:pPr marL="0" marR="0" indent="0" algn="just">
              <a:lnSpc>
                <a:spcPct val="115000"/>
              </a:lnSpc>
              <a:spcBef>
                <a:spcPts val="0"/>
              </a:spcBef>
              <a:spcAft>
                <a:spcPts val="1000"/>
              </a:spcAft>
              <a:buNone/>
            </a:pPr>
            <a:r>
              <a:rPr lang="es-ES" dirty="0">
                <a:solidFill>
                  <a:schemeClr val="bg1"/>
                </a:solidFill>
              </a:rPr>
              <a:t>Para comenzar con el desarrollo del proyecto Cliente se deberá realizar una reestructuración creando las carpetas principales que son MODELO, VISTA y CONTROLADOR las cuales nos permitirán tener el proyecto organizado y con esto sea entendible y escalable. Para ellos se procede hacer clic derecho sobre el proyecto, seleccionar agregar y Nueva Carpeta como se muestra en la siguiente ilustración.</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rgbClr val="FFFF00"/>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rgbClr val="FFFF00"/>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32</a:t>
            </a:r>
          </a:p>
        </p:txBody>
      </p:sp>
      <p:pic>
        <p:nvPicPr>
          <p:cNvPr id="2" name="Imagen 1">
            <a:extLst>
              <a:ext uri="{FF2B5EF4-FFF2-40B4-BE49-F238E27FC236}">
                <a16:creationId xmlns:a16="http://schemas.microsoft.com/office/drawing/2014/main" id="{E0574293-FDBD-D530-0A8D-0595D9501BA9}"/>
              </a:ext>
            </a:extLst>
          </p:cNvPr>
          <p:cNvPicPr>
            <a:picLocks noChangeAspect="1"/>
          </p:cNvPicPr>
          <p:nvPr/>
        </p:nvPicPr>
        <p:blipFill>
          <a:blip r:embed="rId2"/>
          <a:stretch>
            <a:fillRect/>
          </a:stretch>
        </p:blipFill>
        <p:spPr>
          <a:xfrm>
            <a:off x="368577" y="2038706"/>
            <a:ext cx="3223260" cy="2790825"/>
          </a:xfrm>
          <a:prstGeom prst="rect">
            <a:avLst/>
          </a:prstGeom>
          <a:ln w="88900" cap="sq" cmpd="thickThin">
            <a:solidFill>
              <a:srgbClr val="000000"/>
            </a:solidFill>
            <a:prstDash val="solid"/>
            <a:miter lim="800000"/>
          </a:ln>
          <a:effectLst>
            <a:innerShdw blurRad="76200">
              <a:srgbClr val="000000"/>
            </a:innerShdw>
          </a:effectLst>
        </p:spPr>
      </p:pic>
      <p:pic>
        <p:nvPicPr>
          <p:cNvPr id="3" name="Imagen 2">
            <a:extLst>
              <a:ext uri="{FF2B5EF4-FFF2-40B4-BE49-F238E27FC236}">
                <a16:creationId xmlns:a16="http://schemas.microsoft.com/office/drawing/2014/main" id="{1779475A-7FD7-99AE-0D97-E884327ACFF6}"/>
              </a:ext>
            </a:extLst>
          </p:cNvPr>
          <p:cNvPicPr>
            <a:picLocks noChangeAspect="1"/>
          </p:cNvPicPr>
          <p:nvPr/>
        </p:nvPicPr>
        <p:blipFill>
          <a:blip r:embed="rId3"/>
          <a:stretch>
            <a:fillRect/>
          </a:stretch>
        </p:blipFill>
        <p:spPr>
          <a:xfrm>
            <a:off x="2716736" y="3750528"/>
            <a:ext cx="3557856" cy="2676882"/>
          </a:xfrm>
          <a:prstGeom prst="rect">
            <a:avLst/>
          </a:prstGeom>
          <a:ln w="88900" cap="sq" cmpd="thickThin">
            <a:solidFill>
              <a:srgbClr val="000000"/>
            </a:solidFill>
            <a:prstDash val="solid"/>
            <a:miter lim="800000"/>
          </a:ln>
          <a:effectLst>
            <a:innerShdw blurRad="76200">
              <a:srgbClr val="000000"/>
            </a:innerShdw>
          </a:effectLst>
        </p:spPr>
      </p:pic>
      <p:pic>
        <p:nvPicPr>
          <p:cNvPr id="9" name="Imagen 8">
            <a:extLst>
              <a:ext uri="{FF2B5EF4-FFF2-40B4-BE49-F238E27FC236}">
                <a16:creationId xmlns:a16="http://schemas.microsoft.com/office/drawing/2014/main" id="{659A8A5C-485A-6110-209D-E0147E72637C}"/>
              </a:ext>
            </a:extLst>
          </p:cNvPr>
          <p:cNvPicPr>
            <a:picLocks noChangeAspect="1"/>
          </p:cNvPicPr>
          <p:nvPr/>
        </p:nvPicPr>
        <p:blipFill>
          <a:blip r:embed="rId4"/>
          <a:stretch>
            <a:fillRect/>
          </a:stretch>
        </p:blipFill>
        <p:spPr>
          <a:xfrm>
            <a:off x="6671670" y="2358060"/>
            <a:ext cx="1928495" cy="296227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92828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pPr marL="0" marR="0" indent="0" algn="just">
              <a:lnSpc>
                <a:spcPct val="115000"/>
              </a:lnSpc>
              <a:spcBef>
                <a:spcPts val="0"/>
              </a:spcBef>
              <a:spcAft>
                <a:spcPts val="1000"/>
              </a:spcAft>
              <a:buNone/>
            </a:pPr>
            <a:r>
              <a:rPr lang="es-ES" sz="2800" dirty="0">
                <a:solidFill>
                  <a:schemeClr val="bg1"/>
                </a:solidFill>
              </a:rPr>
              <a:t>4.3.3	CREACIÓN DE ARCHIVOS Y CODIFICACIÓN</a:t>
            </a: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8" name="Content Placeholder 7">
            <a:extLst>
              <a:ext uri="{FF2B5EF4-FFF2-40B4-BE49-F238E27FC236}">
                <a16:creationId xmlns:a16="http://schemas.microsoft.com/office/drawing/2014/main" id="{DFAB3432-3816-A108-937D-8E156186E601}"/>
              </a:ext>
            </a:extLst>
          </p:cNvPr>
          <p:cNvSpPr>
            <a:spLocks noGrp="1"/>
          </p:cNvSpPr>
          <p:nvPr>
            <p:ph idx="1"/>
          </p:nvPr>
        </p:nvSpPr>
        <p:spPr>
          <a:xfrm>
            <a:off x="581193" y="2319835"/>
            <a:ext cx="8314330" cy="1799320"/>
          </a:xfrm>
        </p:spPr>
        <p:txBody>
          <a:bodyPr>
            <a:normAutofit/>
          </a:bodyPr>
          <a:lstStyle/>
          <a:p>
            <a:pPr marL="0" indent="0" algn="just">
              <a:buNone/>
            </a:pPr>
            <a:r>
              <a:rPr lang="es-ES" dirty="0"/>
              <a:t>Para continuar con el desarrollo del proyecto se crean los archivos pertenecientes a cada carpeta del proyecto como se muestra a continuación.</a:t>
            </a:r>
          </a:p>
        </p:txBody>
      </p:sp>
      <p:sp>
        <p:nvSpPr>
          <p:cNvPr id="3" name="CuadroTexto 9">
            <a:extLst>
              <a:ext uri="{FF2B5EF4-FFF2-40B4-BE49-F238E27FC236}">
                <a16:creationId xmlns:a16="http://schemas.microsoft.com/office/drawing/2014/main" id="{CFE1A512-524F-41A1-EA79-11068515C5B4}"/>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13</a:t>
            </a:r>
          </a:p>
        </p:txBody>
      </p:sp>
      <p:sp>
        <p:nvSpPr>
          <p:cNvPr id="9" name="CuadroTexto 9">
            <a:extLst>
              <a:ext uri="{FF2B5EF4-FFF2-40B4-BE49-F238E27FC236}">
                <a16:creationId xmlns:a16="http://schemas.microsoft.com/office/drawing/2014/main" id="{75AFDB7E-60CA-46EF-0F3E-0000A6366580}"/>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14</a:t>
            </a:r>
          </a:p>
        </p:txBody>
      </p:sp>
      <p:sp>
        <p:nvSpPr>
          <p:cNvPr id="4" name="CuadroTexto 3">
            <a:extLst>
              <a:ext uri="{FF2B5EF4-FFF2-40B4-BE49-F238E27FC236}">
                <a16:creationId xmlns:a16="http://schemas.microsoft.com/office/drawing/2014/main" id="{425C2E3E-EA84-D8D4-9374-DB7EC8C0A07E}"/>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28</a:t>
            </a:r>
          </a:p>
        </p:txBody>
      </p:sp>
      <p:sp>
        <p:nvSpPr>
          <p:cNvPr id="7" name="Marcador de contenido 2">
            <a:extLst>
              <a:ext uri="{FF2B5EF4-FFF2-40B4-BE49-F238E27FC236}">
                <a16:creationId xmlns:a16="http://schemas.microsoft.com/office/drawing/2014/main" id="{EFA1292C-27C2-9D30-574C-BC7E8F880F27}"/>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rgbClr val="FFFF00"/>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10" name="CuadroTexto 9">
            <a:extLst>
              <a:ext uri="{FF2B5EF4-FFF2-40B4-BE49-F238E27FC236}">
                <a16:creationId xmlns:a16="http://schemas.microsoft.com/office/drawing/2014/main" id="{AD4471DC-D093-FA94-A65C-76DF98FCEE0D}"/>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33</a:t>
            </a:r>
          </a:p>
        </p:txBody>
      </p:sp>
    </p:spTree>
    <p:extLst>
      <p:ext uri="{BB962C8B-B14F-4D97-AF65-F5344CB8AC3E}">
        <p14:creationId xmlns:p14="http://schemas.microsoft.com/office/powerpoint/2010/main" val="2369113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584162" y="741204"/>
            <a:ext cx="8329101" cy="933771"/>
          </a:xfrm>
        </p:spPr>
        <p:txBody>
          <a:bodyPr>
            <a:normAutofit fontScale="40000" lnSpcReduction="20000"/>
          </a:bodyPr>
          <a:lstStyle/>
          <a:p>
            <a:pPr marL="0" marR="0" indent="0" algn="just">
              <a:lnSpc>
                <a:spcPct val="115000"/>
              </a:lnSpc>
              <a:spcBef>
                <a:spcPts val="0"/>
              </a:spcBef>
              <a:spcAft>
                <a:spcPts val="1000"/>
              </a:spcAft>
              <a:buNone/>
            </a:pPr>
            <a:r>
              <a:rPr lang="es-ES" sz="2600" dirty="0">
                <a:solidFill>
                  <a:schemeClr val="bg1"/>
                </a:solidFill>
              </a:rPr>
              <a:t>4.3.3.1		MODELO</a:t>
            </a:r>
          </a:p>
          <a:p>
            <a:pPr marL="0" marR="0" indent="0" algn="just">
              <a:lnSpc>
                <a:spcPct val="115000"/>
              </a:lnSpc>
              <a:spcBef>
                <a:spcPts val="0"/>
              </a:spcBef>
              <a:spcAft>
                <a:spcPts val="1000"/>
              </a:spcAft>
              <a:buNone/>
            </a:pPr>
            <a:r>
              <a:rPr lang="es-ES" sz="2600" dirty="0">
                <a:solidFill>
                  <a:schemeClr val="bg1"/>
                </a:solidFill>
              </a:rPr>
              <a:t>La carpeta modelo contiene dos archivos principales los cuales son </a:t>
            </a:r>
            <a:r>
              <a:rPr lang="es-ES" sz="2600" dirty="0" err="1">
                <a:solidFill>
                  <a:schemeClr val="bg1"/>
                </a:solidFill>
              </a:rPr>
              <a:t>Message</a:t>
            </a:r>
            <a:r>
              <a:rPr lang="es-ES" sz="2600" dirty="0">
                <a:solidFill>
                  <a:schemeClr val="bg1"/>
                </a:solidFill>
              </a:rPr>
              <a:t> y </a:t>
            </a:r>
            <a:r>
              <a:rPr lang="es-ES" sz="2600" dirty="0" err="1">
                <a:solidFill>
                  <a:schemeClr val="bg1"/>
                </a:solidFill>
              </a:rPr>
              <a:t>User</a:t>
            </a:r>
            <a:r>
              <a:rPr lang="es-ES" sz="2600" dirty="0">
                <a:solidFill>
                  <a:schemeClr val="bg1"/>
                </a:solidFill>
              </a:rPr>
              <a:t>, y para poder crearlos se procede hacer clic derecho sobre la carpeta Modelo, agregar y elemento nuevo como se muestra en la siguiente ilustración. Una vez seleccionado la opción Nuevo Elemento se mostrará la siguiente pantalla donde se selecciona el tipo de archivo que se va a crear y se le asigna el nombre.</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rgbClr val="FFFF00"/>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34</a:t>
            </a:r>
          </a:p>
        </p:txBody>
      </p:sp>
      <p:pic>
        <p:nvPicPr>
          <p:cNvPr id="2" name="Imagen 1">
            <a:extLst>
              <a:ext uri="{FF2B5EF4-FFF2-40B4-BE49-F238E27FC236}">
                <a16:creationId xmlns:a16="http://schemas.microsoft.com/office/drawing/2014/main" id="{95007EB6-0AF0-5F3A-8B19-3B4362C3B489}"/>
              </a:ext>
            </a:extLst>
          </p:cNvPr>
          <p:cNvPicPr>
            <a:picLocks noChangeAspect="1"/>
          </p:cNvPicPr>
          <p:nvPr/>
        </p:nvPicPr>
        <p:blipFill>
          <a:blip r:embed="rId2"/>
          <a:stretch>
            <a:fillRect/>
          </a:stretch>
        </p:blipFill>
        <p:spPr>
          <a:xfrm>
            <a:off x="761476" y="2320993"/>
            <a:ext cx="4030191" cy="2960308"/>
          </a:xfrm>
          <a:prstGeom prst="rect">
            <a:avLst/>
          </a:prstGeom>
          <a:ln w="88900" cap="sq" cmpd="thickThin">
            <a:solidFill>
              <a:srgbClr val="000000"/>
            </a:solidFill>
            <a:prstDash val="solid"/>
            <a:miter lim="800000"/>
          </a:ln>
          <a:effectLst>
            <a:innerShdw blurRad="76200">
              <a:srgbClr val="000000"/>
            </a:innerShdw>
          </a:effectLst>
        </p:spPr>
      </p:pic>
      <p:pic>
        <p:nvPicPr>
          <p:cNvPr id="9" name="Imagen 8">
            <a:extLst>
              <a:ext uri="{FF2B5EF4-FFF2-40B4-BE49-F238E27FC236}">
                <a16:creationId xmlns:a16="http://schemas.microsoft.com/office/drawing/2014/main" id="{49CCDAD9-A20E-E279-09E6-BA61B1C10AB3}"/>
              </a:ext>
            </a:extLst>
          </p:cNvPr>
          <p:cNvPicPr>
            <a:picLocks noChangeAspect="1"/>
          </p:cNvPicPr>
          <p:nvPr/>
        </p:nvPicPr>
        <p:blipFill>
          <a:blip r:embed="rId3"/>
          <a:stretch>
            <a:fillRect/>
          </a:stretch>
        </p:blipFill>
        <p:spPr>
          <a:xfrm>
            <a:off x="5130743" y="2396511"/>
            <a:ext cx="3722430" cy="288479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77991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584162" y="741204"/>
            <a:ext cx="8329101" cy="933771"/>
          </a:xfrm>
        </p:spPr>
        <p:txBody>
          <a:bodyPr>
            <a:normAutofit/>
          </a:bodyPr>
          <a:lstStyle/>
          <a:p>
            <a:pPr marL="0" marR="0" indent="0" algn="just">
              <a:lnSpc>
                <a:spcPct val="115000"/>
              </a:lnSpc>
              <a:spcBef>
                <a:spcPts val="0"/>
              </a:spcBef>
              <a:spcAft>
                <a:spcPts val="1000"/>
              </a:spcAft>
              <a:buNone/>
            </a:pPr>
            <a:r>
              <a:rPr lang="es-ES" sz="2600" dirty="0">
                <a:solidFill>
                  <a:schemeClr val="bg1"/>
                </a:solidFill>
              </a:rPr>
              <a:t>4.3.3.1		MODELO – CODIFICACIÓN</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rgbClr val="FFFF00"/>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35</a:t>
            </a:r>
          </a:p>
        </p:txBody>
      </p:sp>
      <p:pic>
        <p:nvPicPr>
          <p:cNvPr id="10" name="Imagen 9">
            <a:extLst>
              <a:ext uri="{FF2B5EF4-FFF2-40B4-BE49-F238E27FC236}">
                <a16:creationId xmlns:a16="http://schemas.microsoft.com/office/drawing/2014/main" id="{09541B7E-AE5D-935D-AFFE-510562303D7C}"/>
              </a:ext>
            </a:extLst>
          </p:cNvPr>
          <p:cNvPicPr>
            <a:picLocks noChangeAspect="1"/>
          </p:cNvPicPr>
          <p:nvPr/>
        </p:nvPicPr>
        <p:blipFill>
          <a:blip r:embed="rId2"/>
          <a:stretch>
            <a:fillRect/>
          </a:stretch>
        </p:blipFill>
        <p:spPr>
          <a:xfrm>
            <a:off x="731715" y="1927589"/>
            <a:ext cx="3838984" cy="3787569"/>
          </a:xfrm>
          <a:prstGeom prst="rect">
            <a:avLst/>
          </a:prstGeom>
        </p:spPr>
      </p:pic>
      <p:pic>
        <p:nvPicPr>
          <p:cNvPr id="12" name="Imagen 11">
            <a:extLst>
              <a:ext uri="{FF2B5EF4-FFF2-40B4-BE49-F238E27FC236}">
                <a16:creationId xmlns:a16="http://schemas.microsoft.com/office/drawing/2014/main" id="{1D0975EA-778B-0596-8FF0-D377E911B299}"/>
              </a:ext>
            </a:extLst>
          </p:cNvPr>
          <p:cNvPicPr>
            <a:picLocks noChangeAspect="1"/>
          </p:cNvPicPr>
          <p:nvPr/>
        </p:nvPicPr>
        <p:blipFill>
          <a:blip r:embed="rId3"/>
          <a:stretch>
            <a:fillRect/>
          </a:stretch>
        </p:blipFill>
        <p:spPr>
          <a:xfrm>
            <a:off x="4810663" y="1933913"/>
            <a:ext cx="3982960" cy="3787569"/>
          </a:xfrm>
          <a:prstGeom prst="rect">
            <a:avLst/>
          </a:prstGeom>
        </p:spPr>
      </p:pic>
    </p:spTree>
    <p:extLst>
      <p:ext uri="{BB962C8B-B14F-4D97-AF65-F5344CB8AC3E}">
        <p14:creationId xmlns:p14="http://schemas.microsoft.com/office/powerpoint/2010/main" val="262960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584162" y="741204"/>
            <a:ext cx="8329101" cy="1061959"/>
          </a:xfrm>
        </p:spPr>
        <p:txBody>
          <a:bodyPr>
            <a:normAutofit fontScale="40000" lnSpcReduction="20000"/>
          </a:bodyPr>
          <a:lstStyle/>
          <a:p>
            <a:pPr marL="0" marR="0" indent="0" algn="just">
              <a:lnSpc>
                <a:spcPct val="115000"/>
              </a:lnSpc>
              <a:spcBef>
                <a:spcPts val="0"/>
              </a:spcBef>
              <a:spcAft>
                <a:spcPts val="1000"/>
              </a:spcAft>
              <a:buNone/>
            </a:pPr>
            <a:r>
              <a:rPr lang="es-ES" sz="2600" dirty="0">
                <a:solidFill>
                  <a:schemeClr val="bg1"/>
                </a:solidFill>
              </a:rPr>
              <a:t>4.3.3.2		VISTA</a:t>
            </a:r>
          </a:p>
          <a:p>
            <a:pPr marL="0" marR="0" indent="0" algn="just">
              <a:lnSpc>
                <a:spcPct val="115000"/>
              </a:lnSpc>
              <a:spcBef>
                <a:spcPts val="0"/>
              </a:spcBef>
              <a:spcAft>
                <a:spcPts val="1000"/>
              </a:spcAft>
              <a:buNone/>
            </a:pPr>
            <a:r>
              <a:rPr lang="es-ES" sz="2600" dirty="0">
                <a:solidFill>
                  <a:schemeClr val="bg1"/>
                </a:solidFill>
              </a:rPr>
              <a:t>Para poder agregar un archivo a la carpeta Vista se realiza un proceso similar al que se realizó en la carpeta Modelo, para ello se hace clic derecho en la carpeta Vista, agregar, elemento nuevo como se muestra en la siguiente ilustración. Seguido de eso se deberá seleccionar el tipo de archivo que se va a crear en la carpeta lo cual es un archivo del tipo Página (WPF), es un archivo de extensión XAML que se encuentra detallado en la sección del Marco Teórico, los dos archivos Login y </a:t>
            </a:r>
            <a:r>
              <a:rPr lang="es-ES" sz="2600" dirty="0" err="1">
                <a:solidFill>
                  <a:schemeClr val="bg1"/>
                </a:solidFill>
              </a:rPr>
              <a:t>ChatPage</a:t>
            </a:r>
            <a:r>
              <a:rPr lang="es-ES" sz="2600" dirty="0">
                <a:solidFill>
                  <a:schemeClr val="bg1"/>
                </a:solidFill>
              </a:rPr>
              <a:t> son del mismo tipo.</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rgbClr val="FFFF00"/>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36</a:t>
            </a:r>
          </a:p>
        </p:txBody>
      </p:sp>
      <p:pic>
        <p:nvPicPr>
          <p:cNvPr id="2" name="Imagen 1" descr="Captura de pantalla de computadora&#10;&#10;Descripción generada automáticamente">
            <a:extLst>
              <a:ext uri="{FF2B5EF4-FFF2-40B4-BE49-F238E27FC236}">
                <a16:creationId xmlns:a16="http://schemas.microsoft.com/office/drawing/2014/main" id="{C539B835-3E97-A4C0-46D9-3E8DC9A14AD1}"/>
              </a:ext>
            </a:extLst>
          </p:cNvPr>
          <p:cNvPicPr>
            <a:picLocks noChangeAspect="1"/>
          </p:cNvPicPr>
          <p:nvPr/>
        </p:nvPicPr>
        <p:blipFill>
          <a:blip r:embed="rId2"/>
          <a:stretch>
            <a:fillRect/>
          </a:stretch>
        </p:blipFill>
        <p:spPr>
          <a:xfrm>
            <a:off x="669620" y="3046884"/>
            <a:ext cx="3620317" cy="1208921"/>
          </a:xfrm>
          <a:prstGeom prst="rect">
            <a:avLst/>
          </a:prstGeom>
          <a:ln w="88900" cap="sq" cmpd="thickThin">
            <a:solidFill>
              <a:srgbClr val="000000"/>
            </a:solidFill>
            <a:prstDash val="solid"/>
            <a:miter lim="800000"/>
          </a:ln>
          <a:effectLst>
            <a:innerShdw blurRad="76200">
              <a:srgbClr val="000000"/>
            </a:innerShdw>
          </a:effectLst>
        </p:spPr>
      </p:pic>
      <p:pic>
        <p:nvPicPr>
          <p:cNvPr id="3" name="Imagen 2">
            <a:extLst>
              <a:ext uri="{FF2B5EF4-FFF2-40B4-BE49-F238E27FC236}">
                <a16:creationId xmlns:a16="http://schemas.microsoft.com/office/drawing/2014/main" id="{A759B0FE-E962-9C91-23DA-714E7AA24EE4}"/>
              </a:ext>
            </a:extLst>
          </p:cNvPr>
          <p:cNvPicPr>
            <a:picLocks noChangeAspect="1"/>
          </p:cNvPicPr>
          <p:nvPr/>
        </p:nvPicPr>
        <p:blipFill>
          <a:blip r:embed="rId3"/>
          <a:stretch>
            <a:fillRect/>
          </a:stretch>
        </p:blipFill>
        <p:spPr>
          <a:xfrm>
            <a:off x="4655055" y="2253650"/>
            <a:ext cx="3887618" cy="306183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68832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584162" y="741204"/>
            <a:ext cx="8329101" cy="1061959"/>
          </a:xfrm>
        </p:spPr>
        <p:txBody>
          <a:bodyPr>
            <a:normAutofit/>
          </a:bodyPr>
          <a:lstStyle/>
          <a:p>
            <a:pPr marL="0" marR="0" indent="0" algn="just">
              <a:lnSpc>
                <a:spcPct val="115000"/>
              </a:lnSpc>
              <a:spcBef>
                <a:spcPts val="0"/>
              </a:spcBef>
              <a:spcAft>
                <a:spcPts val="1000"/>
              </a:spcAft>
              <a:buNone/>
            </a:pPr>
            <a:r>
              <a:rPr lang="es-ES" sz="2600" dirty="0">
                <a:solidFill>
                  <a:schemeClr val="bg1"/>
                </a:solidFill>
              </a:rPr>
              <a:t>4.3.3.2		VISTA – CODIFICACIÓN </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rgbClr val="FFFF00"/>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37</a:t>
            </a:r>
          </a:p>
        </p:txBody>
      </p:sp>
      <p:pic>
        <p:nvPicPr>
          <p:cNvPr id="10" name="Imagen 9">
            <a:extLst>
              <a:ext uri="{FF2B5EF4-FFF2-40B4-BE49-F238E27FC236}">
                <a16:creationId xmlns:a16="http://schemas.microsoft.com/office/drawing/2014/main" id="{F996F245-1F22-0881-CA21-FDEFFCCF0383}"/>
              </a:ext>
            </a:extLst>
          </p:cNvPr>
          <p:cNvPicPr>
            <a:picLocks noChangeAspect="1"/>
          </p:cNvPicPr>
          <p:nvPr/>
        </p:nvPicPr>
        <p:blipFill>
          <a:blip r:embed="rId2"/>
          <a:stretch>
            <a:fillRect/>
          </a:stretch>
        </p:blipFill>
        <p:spPr>
          <a:xfrm>
            <a:off x="516053" y="1983925"/>
            <a:ext cx="3998872" cy="2905953"/>
          </a:xfrm>
          <a:prstGeom prst="rect">
            <a:avLst/>
          </a:prstGeom>
        </p:spPr>
      </p:pic>
      <p:pic>
        <p:nvPicPr>
          <p:cNvPr id="12" name="Imagen 11">
            <a:extLst>
              <a:ext uri="{FF2B5EF4-FFF2-40B4-BE49-F238E27FC236}">
                <a16:creationId xmlns:a16="http://schemas.microsoft.com/office/drawing/2014/main" id="{098D1F96-E569-341E-879C-EE8BFE290D54}"/>
              </a:ext>
            </a:extLst>
          </p:cNvPr>
          <p:cNvPicPr>
            <a:picLocks noChangeAspect="1"/>
          </p:cNvPicPr>
          <p:nvPr/>
        </p:nvPicPr>
        <p:blipFill>
          <a:blip r:embed="rId3"/>
          <a:stretch>
            <a:fillRect/>
          </a:stretch>
        </p:blipFill>
        <p:spPr>
          <a:xfrm>
            <a:off x="4816710" y="3505654"/>
            <a:ext cx="3998872" cy="2921756"/>
          </a:xfrm>
          <a:prstGeom prst="rect">
            <a:avLst/>
          </a:prstGeom>
        </p:spPr>
      </p:pic>
    </p:spTree>
    <p:extLst>
      <p:ext uri="{BB962C8B-B14F-4D97-AF65-F5344CB8AC3E}">
        <p14:creationId xmlns:p14="http://schemas.microsoft.com/office/powerpoint/2010/main" val="663695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584162" y="741204"/>
            <a:ext cx="8329101" cy="1061959"/>
          </a:xfrm>
        </p:spPr>
        <p:txBody>
          <a:bodyPr>
            <a:normAutofit fontScale="47500" lnSpcReduction="20000"/>
          </a:bodyPr>
          <a:lstStyle/>
          <a:p>
            <a:pPr marL="0" marR="0" indent="0" algn="just">
              <a:lnSpc>
                <a:spcPct val="115000"/>
              </a:lnSpc>
              <a:spcBef>
                <a:spcPts val="0"/>
              </a:spcBef>
              <a:spcAft>
                <a:spcPts val="1000"/>
              </a:spcAft>
              <a:buNone/>
            </a:pPr>
            <a:r>
              <a:rPr lang="es-ES" sz="2600" dirty="0">
                <a:solidFill>
                  <a:schemeClr val="bg1"/>
                </a:solidFill>
              </a:rPr>
              <a:t>4.3.3.3		CONTROLADOR</a:t>
            </a:r>
          </a:p>
          <a:p>
            <a:pPr marL="0" marR="0" indent="0" algn="just">
              <a:lnSpc>
                <a:spcPct val="115000"/>
              </a:lnSpc>
              <a:spcBef>
                <a:spcPts val="0"/>
              </a:spcBef>
              <a:spcAft>
                <a:spcPts val="1000"/>
              </a:spcAft>
              <a:buNone/>
            </a:pPr>
            <a:r>
              <a:rPr lang="es-ES" sz="2600" dirty="0">
                <a:solidFill>
                  <a:schemeClr val="bg1"/>
                </a:solidFill>
              </a:rPr>
              <a:t>Para agregar archivos a la carpeta Controlador se deberá hacer clic derecho sobre la carpeta Controlador, se deberá seleccionar agregar y elemento nuevo como se muestra en la siguiente ilustración. Una vez seleccionado nuevo elemento se deberá elegir el tipo de archivo y asignar un nombre a los archivos que se van a crear, en este caso son dos archivos los cuales son Chat y Client. </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rgbClr val="FFFF00"/>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38</a:t>
            </a:r>
          </a:p>
        </p:txBody>
      </p:sp>
      <p:pic>
        <p:nvPicPr>
          <p:cNvPr id="2" name="Imagen 1" descr="Interfaz de usuario gráfica, Aplicación, Teams&#10;&#10;Descripción generada automáticamente">
            <a:extLst>
              <a:ext uri="{FF2B5EF4-FFF2-40B4-BE49-F238E27FC236}">
                <a16:creationId xmlns:a16="http://schemas.microsoft.com/office/drawing/2014/main" id="{F431D7F4-763E-5BE7-F06A-0C90D6644E35}"/>
              </a:ext>
            </a:extLst>
          </p:cNvPr>
          <p:cNvPicPr>
            <a:picLocks noChangeAspect="1"/>
          </p:cNvPicPr>
          <p:nvPr/>
        </p:nvPicPr>
        <p:blipFill>
          <a:blip r:embed="rId2"/>
          <a:stretch>
            <a:fillRect/>
          </a:stretch>
        </p:blipFill>
        <p:spPr>
          <a:xfrm>
            <a:off x="584162" y="3749497"/>
            <a:ext cx="3893834" cy="873308"/>
          </a:xfrm>
          <a:prstGeom prst="rect">
            <a:avLst/>
          </a:prstGeom>
          <a:ln w="88900" cap="sq" cmpd="thickThin">
            <a:solidFill>
              <a:srgbClr val="000000"/>
            </a:solidFill>
            <a:prstDash val="solid"/>
            <a:miter lim="800000"/>
          </a:ln>
          <a:effectLst>
            <a:innerShdw blurRad="76200">
              <a:srgbClr val="000000"/>
            </a:innerShdw>
          </a:effectLst>
        </p:spPr>
      </p:pic>
      <p:pic>
        <p:nvPicPr>
          <p:cNvPr id="3" name="Imagen 2">
            <a:extLst>
              <a:ext uri="{FF2B5EF4-FFF2-40B4-BE49-F238E27FC236}">
                <a16:creationId xmlns:a16="http://schemas.microsoft.com/office/drawing/2014/main" id="{2AD8BD73-48B5-D853-F25B-4F9208C17519}"/>
              </a:ext>
            </a:extLst>
          </p:cNvPr>
          <p:cNvPicPr>
            <a:picLocks noChangeAspect="1"/>
          </p:cNvPicPr>
          <p:nvPr/>
        </p:nvPicPr>
        <p:blipFill>
          <a:blip r:embed="rId3"/>
          <a:stretch>
            <a:fillRect/>
          </a:stretch>
        </p:blipFill>
        <p:spPr>
          <a:xfrm>
            <a:off x="4926503" y="2563738"/>
            <a:ext cx="3742356" cy="291411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22419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584162" y="741204"/>
            <a:ext cx="8329101" cy="1061959"/>
          </a:xfrm>
        </p:spPr>
        <p:txBody>
          <a:bodyPr>
            <a:normAutofit/>
          </a:bodyPr>
          <a:lstStyle/>
          <a:p>
            <a:pPr marL="0" marR="0" indent="0" algn="just">
              <a:lnSpc>
                <a:spcPct val="115000"/>
              </a:lnSpc>
              <a:spcBef>
                <a:spcPts val="0"/>
              </a:spcBef>
              <a:spcAft>
                <a:spcPts val="1000"/>
              </a:spcAft>
              <a:buNone/>
            </a:pPr>
            <a:r>
              <a:rPr lang="es-ES" sz="2600" dirty="0">
                <a:solidFill>
                  <a:schemeClr val="bg1"/>
                </a:solidFill>
              </a:rPr>
              <a:t>4.3.3.3		CONTROLADOR – CODIFICACIÓN </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rgbClr val="FFFF00"/>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38</a:t>
            </a:r>
          </a:p>
        </p:txBody>
      </p:sp>
      <p:pic>
        <p:nvPicPr>
          <p:cNvPr id="10" name="Imagen 9">
            <a:extLst>
              <a:ext uri="{FF2B5EF4-FFF2-40B4-BE49-F238E27FC236}">
                <a16:creationId xmlns:a16="http://schemas.microsoft.com/office/drawing/2014/main" id="{0C5B826A-F7EC-0516-EEFF-DB4A39E55EAF}"/>
              </a:ext>
            </a:extLst>
          </p:cNvPr>
          <p:cNvPicPr>
            <a:picLocks noChangeAspect="1"/>
          </p:cNvPicPr>
          <p:nvPr/>
        </p:nvPicPr>
        <p:blipFill>
          <a:blip r:embed="rId2"/>
          <a:stretch>
            <a:fillRect/>
          </a:stretch>
        </p:blipFill>
        <p:spPr>
          <a:xfrm>
            <a:off x="465278" y="2294376"/>
            <a:ext cx="4123813" cy="3822420"/>
          </a:xfrm>
          <a:prstGeom prst="rect">
            <a:avLst/>
          </a:prstGeom>
        </p:spPr>
      </p:pic>
      <p:pic>
        <p:nvPicPr>
          <p:cNvPr id="12" name="Imagen 11">
            <a:extLst>
              <a:ext uri="{FF2B5EF4-FFF2-40B4-BE49-F238E27FC236}">
                <a16:creationId xmlns:a16="http://schemas.microsoft.com/office/drawing/2014/main" id="{1E4BAF0D-0960-D486-104A-A96FE19E262C}"/>
              </a:ext>
            </a:extLst>
          </p:cNvPr>
          <p:cNvPicPr>
            <a:picLocks noChangeAspect="1"/>
          </p:cNvPicPr>
          <p:nvPr/>
        </p:nvPicPr>
        <p:blipFill>
          <a:blip r:embed="rId3"/>
          <a:stretch>
            <a:fillRect/>
          </a:stretch>
        </p:blipFill>
        <p:spPr>
          <a:xfrm>
            <a:off x="4897123" y="2145527"/>
            <a:ext cx="4016140" cy="4120118"/>
          </a:xfrm>
          <a:prstGeom prst="rect">
            <a:avLst/>
          </a:prstGeom>
        </p:spPr>
      </p:pic>
    </p:spTree>
    <p:extLst>
      <p:ext uri="{BB962C8B-B14F-4D97-AF65-F5344CB8AC3E}">
        <p14:creationId xmlns:p14="http://schemas.microsoft.com/office/powerpoint/2010/main" val="112044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2.1	OBJETIVO GENERAL</a:t>
            </a:r>
          </a:p>
        </p:txBody>
      </p:sp>
      <p:sp>
        <p:nvSpPr>
          <p:cNvPr id="10" name="CuadroTexto 9">
            <a:extLst>
              <a:ext uri="{FF2B5EF4-FFF2-40B4-BE49-F238E27FC236}">
                <a16:creationId xmlns:a16="http://schemas.microsoft.com/office/drawing/2014/main" id="{E8C681FB-C837-4CC5-ACFB-328816DC701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3</a:t>
            </a:r>
            <a:endParaRPr lang="es-EC" sz="2000" dirty="0">
              <a:solidFill>
                <a:schemeClr val="bg1"/>
              </a:solidFill>
            </a:endParaRPr>
          </a:p>
        </p:txBody>
      </p:sp>
      <p:sp>
        <p:nvSpPr>
          <p:cNvPr id="8" name="Marcador de contenido 2">
            <a:extLst>
              <a:ext uri="{FF2B5EF4-FFF2-40B4-BE49-F238E27FC236}">
                <a16:creationId xmlns:a16="http://schemas.microsoft.com/office/drawing/2014/main" id="{BD5E23F7-7F55-8522-F427-24EFB17A07C6}"/>
              </a:ext>
            </a:extLst>
          </p:cNvPr>
          <p:cNvSpPr>
            <a:spLocks noGrp="1"/>
          </p:cNvSpPr>
          <p:nvPr>
            <p:ph idx="1"/>
          </p:nvPr>
        </p:nvSpPr>
        <p:spPr>
          <a:xfrm>
            <a:off x="581193" y="2319834"/>
            <a:ext cx="8413952" cy="1586434"/>
          </a:xfrm>
        </p:spPr>
        <p:txBody>
          <a:bodyPr>
            <a:normAutofit/>
          </a:bodyPr>
          <a:lstStyle/>
          <a:p>
            <a:pPr marL="0" marR="0" indent="0" algn="just">
              <a:lnSpc>
                <a:spcPct val="115000"/>
              </a:lnSpc>
              <a:spcBef>
                <a:spcPts val="0"/>
              </a:spcBef>
              <a:spcAft>
                <a:spcPts val="1000"/>
              </a:spcAft>
              <a:buNone/>
            </a:pPr>
            <a:r>
              <a:rPr lang="es-ES" dirty="0">
                <a:solidFill>
                  <a:schemeClr val="tx1"/>
                </a:solidFill>
              </a:rPr>
              <a:t>Desarrollar e implementar un chat que permita el envío de mensajes de texto y archivos haciendo uso de Sockets en el lenguaje de programación C#.</a:t>
            </a:r>
            <a:endParaRPr lang="en-US" dirty="0">
              <a:solidFill>
                <a:schemeClr val="tx1"/>
              </a:solidFill>
            </a:endParaRPr>
          </a:p>
        </p:txBody>
      </p:sp>
      <p:sp>
        <p:nvSpPr>
          <p:cNvPr id="9" name="CuadroTexto 9">
            <a:extLst>
              <a:ext uri="{FF2B5EF4-FFF2-40B4-BE49-F238E27FC236}">
                <a16:creationId xmlns:a16="http://schemas.microsoft.com/office/drawing/2014/main" id="{29E64BDB-4E02-2ECA-1C0A-3B4FC74CFAC2}"/>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4</a:t>
            </a:r>
          </a:p>
        </p:txBody>
      </p:sp>
      <p:sp>
        <p:nvSpPr>
          <p:cNvPr id="6" name="CuadroTexto 9">
            <a:extLst>
              <a:ext uri="{FF2B5EF4-FFF2-40B4-BE49-F238E27FC236}">
                <a16:creationId xmlns:a16="http://schemas.microsoft.com/office/drawing/2014/main" id="{BA689D67-D746-8F51-3EC8-642DEFE2F9AD}"/>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4</a:t>
            </a:r>
          </a:p>
        </p:txBody>
      </p:sp>
      <p:sp>
        <p:nvSpPr>
          <p:cNvPr id="4" name="CuadroTexto 3">
            <a:extLst>
              <a:ext uri="{FF2B5EF4-FFF2-40B4-BE49-F238E27FC236}">
                <a16:creationId xmlns:a16="http://schemas.microsoft.com/office/drawing/2014/main" id="{63694B48-07ED-4195-E75E-B91021E17E14}"/>
              </a:ext>
            </a:extLst>
          </p:cNvPr>
          <p:cNvSpPr txBox="1"/>
          <p:nvPr/>
        </p:nvSpPr>
        <p:spPr>
          <a:xfrm>
            <a:off x="11722246" y="6388099"/>
            <a:ext cx="374325" cy="400110"/>
          </a:xfrm>
          <a:prstGeom prst="rect">
            <a:avLst/>
          </a:prstGeom>
          <a:noFill/>
        </p:spPr>
        <p:txBody>
          <a:bodyPr wrap="square" rtlCol="0">
            <a:spAutoFit/>
          </a:bodyPr>
          <a:lstStyle/>
          <a:p>
            <a:r>
              <a:rPr lang="es-EC" sz="2000" dirty="0">
                <a:solidFill>
                  <a:schemeClr val="bg1"/>
                </a:solidFill>
              </a:rPr>
              <a:t>4</a:t>
            </a:r>
          </a:p>
        </p:txBody>
      </p:sp>
      <p:sp>
        <p:nvSpPr>
          <p:cNvPr id="5" name="Marcador de contenido 2">
            <a:extLst>
              <a:ext uri="{FF2B5EF4-FFF2-40B4-BE49-F238E27FC236}">
                <a16:creationId xmlns:a16="http://schemas.microsoft.com/office/drawing/2014/main" id="{82C44A6D-684A-4BC7-95FA-D26BEF1FD2EF}"/>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rgbClr val="FFFF00"/>
                </a:solidFill>
              </a:rPr>
              <a:t>2.	OBJETIVOS</a:t>
            </a:r>
          </a:p>
          <a:p>
            <a:pPr lvl="1">
              <a:lnSpc>
                <a:spcPct val="90000"/>
              </a:lnSpc>
            </a:pPr>
            <a:r>
              <a:rPr lang="es-ES" sz="700" dirty="0">
                <a:solidFill>
                  <a:srgbClr val="FFFF00"/>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chemeClr val="bg1"/>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7" name="CuadroTexto 6">
            <a:extLst>
              <a:ext uri="{FF2B5EF4-FFF2-40B4-BE49-F238E27FC236}">
                <a16:creationId xmlns:a16="http://schemas.microsoft.com/office/drawing/2014/main" id="{F3A29A20-67E0-6E17-46DA-EAD7E12359F3}"/>
              </a:ext>
            </a:extLst>
          </p:cNvPr>
          <p:cNvSpPr txBox="1"/>
          <p:nvPr/>
        </p:nvSpPr>
        <p:spPr>
          <a:xfrm>
            <a:off x="11651875" y="6388099"/>
            <a:ext cx="374325" cy="400110"/>
          </a:xfrm>
          <a:prstGeom prst="rect">
            <a:avLst/>
          </a:prstGeom>
          <a:noFill/>
        </p:spPr>
        <p:txBody>
          <a:bodyPr wrap="square" rtlCol="0">
            <a:spAutoFit/>
          </a:bodyPr>
          <a:lstStyle/>
          <a:p>
            <a:r>
              <a:rPr lang="es-EC" sz="2000" dirty="0">
                <a:solidFill>
                  <a:schemeClr val="bg1"/>
                </a:solidFill>
              </a:rPr>
              <a:t>4</a:t>
            </a:r>
          </a:p>
        </p:txBody>
      </p:sp>
    </p:spTree>
    <p:extLst>
      <p:ext uri="{BB962C8B-B14F-4D97-AF65-F5344CB8AC3E}">
        <p14:creationId xmlns:p14="http://schemas.microsoft.com/office/powerpoint/2010/main" val="4206259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584162" y="741204"/>
            <a:ext cx="8329101" cy="1061959"/>
          </a:xfrm>
        </p:spPr>
        <p:txBody>
          <a:bodyPr>
            <a:normAutofit fontScale="55000" lnSpcReduction="20000"/>
          </a:bodyPr>
          <a:lstStyle/>
          <a:p>
            <a:pPr marL="0" marR="0" indent="0" algn="just">
              <a:lnSpc>
                <a:spcPct val="115000"/>
              </a:lnSpc>
              <a:spcBef>
                <a:spcPts val="0"/>
              </a:spcBef>
              <a:spcAft>
                <a:spcPts val="1000"/>
              </a:spcAft>
              <a:buNone/>
            </a:pPr>
            <a:r>
              <a:rPr lang="es-ES" sz="2600" dirty="0">
                <a:solidFill>
                  <a:schemeClr val="bg1"/>
                </a:solidFill>
              </a:rPr>
              <a:t>4.3.3.4		UTILS</a:t>
            </a:r>
          </a:p>
          <a:p>
            <a:pPr marL="0" marR="0" indent="0" algn="just">
              <a:lnSpc>
                <a:spcPct val="115000"/>
              </a:lnSpc>
              <a:spcBef>
                <a:spcPts val="0"/>
              </a:spcBef>
              <a:spcAft>
                <a:spcPts val="1000"/>
              </a:spcAft>
              <a:buNone/>
            </a:pPr>
            <a:r>
              <a:rPr lang="es-ES" sz="2600" dirty="0">
                <a:solidFill>
                  <a:schemeClr val="bg1"/>
                </a:solidFill>
              </a:rPr>
              <a:t>Para agregar un archivo a la carpeta </a:t>
            </a:r>
            <a:r>
              <a:rPr lang="es-ES" sz="2600" dirty="0" err="1">
                <a:solidFill>
                  <a:schemeClr val="bg1"/>
                </a:solidFill>
              </a:rPr>
              <a:t>Utils</a:t>
            </a:r>
            <a:r>
              <a:rPr lang="es-ES" sz="2600" dirty="0">
                <a:solidFill>
                  <a:schemeClr val="bg1"/>
                </a:solidFill>
              </a:rPr>
              <a:t> se deberá hacer clic derecho sobre la carpeta </a:t>
            </a:r>
            <a:r>
              <a:rPr lang="es-ES" sz="2600" dirty="0" err="1">
                <a:solidFill>
                  <a:schemeClr val="bg1"/>
                </a:solidFill>
              </a:rPr>
              <a:t>Utils</a:t>
            </a:r>
            <a:r>
              <a:rPr lang="es-ES" sz="2600" dirty="0">
                <a:solidFill>
                  <a:schemeClr val="bg1"/>
                </a:solidFill>
              </a:rPr>
              <a:t>, se deberá seleccionar agregar y elemento nuevo como se muestra en la siguiente ilustración. Seguido de eso se deberá elegir el tipo de archivo que se va a crear y asignarlo un nombre.</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rgbClr val="FFFF00"/>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40</a:t>
            </a:r>
          </a:p>
        </p:txBody>
      </p:sp>
      <p:pic>
        <p:nvPicPr>
          <p:cNvPr id="2" name="Imagen 1">
            <a:extLst>
              <a:ext uri="{FF2B5EF4-FFF2-40B4-BE49-F238E27FC236}">
                <a16:creationId xmlns:a16="http://schemas.microsoft.com/office/drawing/2014/main" id="{1E1E4590-CB5C-471D-BEA5-45DA34D83229}"/>
              </a:ext>
            </a:extLst>
          </p:cNvPr>
          <p:cNvPicPr>
            <a:picLocks noChangeAspect="1"/>
          </p:cNvPicPr>
          <p:nvPr/>
        </p:nvPicPr>
        <p:blipFill>
          <a:blip r:embed="rId2"/>
          <a:stretch>
            <a:fillRect/>
          </a:stretch>
        </p:blipFill>
        <p:spPr>
          <a:xfrm>
            <a:off x="747166" y="2315448"/>
            <a:ext cx="3575155" cy="2814861"/>
          </a:xfrm>
          <a:prstGeom prst="rect">
            <a:avLst/>
          </a:prstGeom>
          <a:ln w="88900" cap="sq" cmpd="thickThin">
            <a:solidFill>
              <a:srgbClr val="000000"/>
            </a:solidFill>
            <a:prstDash val="solid"/>
            <a:miter lim="800000"/>
          </a:ln>
          <a:effectLst>
            <a:innerShdw blurRad="76200">
              <a:srgbClr val="000000"/>
            </a:innerShdw>
          </a:effectLst>
        </p:spPr>
      </p:pic>
      <p:pic>
        <p:nvPicPr>
          <p:cNvPr id="3" name="Imagen 2" descr="Captura de pantalla de computadora&#10;&#10;Descripción generada automáticamente">
            <a:extLst>
              <a:ext uri="{FF2B5EF4-FFF2-40B4-BE49-F238E27FC236}">
                <a16:creationId xmlns:a16="http://schemas.microsoft.com/office/drawing/2014/main" id="{88D6279C-C4C3-1819-6E15-2A53168E50DA}"/>
              </a:ext>
            </a:extLst>
          </p:cNvPr>
          <p:cNvPicPr>
            <a:picLocks noChangeAspect="1"/>
          </p:cNvPicPr>
          <p:nvPr/>
        </p:nvPicPr>
        <p:blipFill>
          <a:blip r:embed="rId3"/>
          <a:stretch>
            <a:fillRect/>
          </a:stretch>
        </p:blipFill>
        <p:spPr>
          <a:xfrm>
            <a:off x="4757694" y="2315448"/>
            <a:ext cx="3924300" cy="273939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39833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584162" y="741204"/>
            <a:ext cx="8329101" cy="1061959"/>
          </a:xfrm>
        </p:spPr>
        <p:txBody>
          <a:bodyPr>
            <a:normAutofit/>
          </a:bodyPr>
          <a:lstStyle/>
          <a:p>
            <a:pPr marL="0" marR="0" indent="0" algn="just">
              <a:lnSpc>
                <a:spcPct val="115000"/>
              </a:lnSpc>
              <a:spcBef>
                <a:spcPts val="0"/>
              </a:spcBef>
              <a:spcAft>
                <a:spcPts val="1000"/>
              </a:spcAft>
              <a:buNone/>
            </a:pPr>
            <a:r>
              <a:rPr lang="es-ES" sz="2600" dirty="0">
                <a:solidFill>
                  <a:schemeClr val="bg1"/>
                </a:solidFill>
              </a:rPr>
              <a:t>4.3.3.4		UTILS – CODIFICACIÓN</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rgbClr val="FFFF00"/>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41</a:t>
            </a:r>
          </a:p>
        </p:txBody>
      </p:sp>
      <p:pic>
        <p:nvPicPr>
          <p:cNvPr id="10" name="Imagen 9">
            <a:extLst>
              <a:ext uri="{FF2B5EF4-FFF2-40B4-BE49-F238E27FC236}">
                <a16:creationId xmlns:a16="http://schemas.microsoft.com/office/drawing/2014/main" id="{A9B8CD7B-1A6F-9BFF-ECDA-5223170AEB92}"/>
              </a:ext>
            </a:extLst>
          </p:cNvPr>
          <p:cNvPicPr>
            <a:picLocks noChangeAspect="1"/>
          </p:cNvPicPr>
          <p:nvPr/>
        </p:nvPicPr>
        <p:blipFill>
          <a:blip r:embed="rId2"/>
          <a:stretch>
            <a:fillRect/>
          </a:stretch>
        </p:blipFill>
        <p:spPr>
          <a:xfrm>
            <a:off x="2093719" y="1962376"/>
            <a:ext cx="5135311" cy="4425723"/>
          </a:xfrm>
          <a:prstGeom prst="rect">
            <a:avLst/>
          </a:prstGeom>
        </p:spPr>
      </p:pic>
    </p:spTree>
    <p:extLst>
      <p:ext uri="{BB962C8B-B14F-4D97-AF65-F5344CB8AC3E}">
        <p14:creationId xmlns:p14="http://schemas.microsoft.com/office/powerpoint/2010/main" val="3624376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584162" y="741204"/>
            <a:ext cx="8329101" cy="1061959"/>
          </a:xfrm>
        </p:spPr>
        <p:txBody>
          <a:bodyPr>
            <a:normAutofit fontScale="47500" lnSpcReduction="20000"/>
          </a:bodyPr>
          <a:lstStyle/>
          <a:p>
            <a:pPr marL="0" marR="0" indent="0" algn="just">
              <a:lnSpc>
                <a:spcPct val="115000"/>
              </a:lnSpc>
              <a:spcBef>
                <a:spcPts val="0"/>
              </a:spcBef>
              <a:spcAft>
                <a:spcPts val="1000"/>
              </a:spcAft>
              <a:buNone/>
            </a:pPr>
            <a:r>
              <a:rPr lang="es-ES" sz="2600" dirty="0">
                <a:solidFill>
                  <a:schemeClr val="bg1"/>
                </a:solidFill>
              </a:rPr>
              <a:t>4.3.3.5		COMPONENTS</a:t>
            </a:r>
          </a:p>
          <a:p>
            <a:pPr marL="0" marR="0" indent="0" algn="just">
              <a:lnSpc>
                <a:spcPct val="115000"/>
              </a:lnSpc>
              <a:spcBef>
                <a:spcPts val="0"/>
              </a:spcBef>
              <a:spcAft>
                <a:spcPts val="1000"/>
              </a:spcAft>
              <a:buNone/>
            </a:pPr>
            <a:r>
              <a:rPr lang="es-ES" sz="2600" dirty="0">
                <a:solidFill>
                  <a:schemeClr val="bg1"/>
                </a:solidFill>
              </a:rPr>
              <a:t>Para agregar un archivo a la carpeta </a:t>
            </a:r>
            <a:r>
              <a:rPr lang="es-ES" sz="2600" dirty="0" err="1">
                <a:solidFill>
                  <a:schemeClr val="bg1"/>
                </a:solidFill>
              </a:rPr>
              <a:t>Components</a:t>
            </a:r>
            <a:r>
              <a:rPr lang="es-ES" sz="2600" dirty="0">
                <a:solidFill>
                  <a:schemeClr val="bg1"/>
                </a:solidFill>
              </a:rPr>
              <a:t> se deberá hacer clic derecho sobre la carpeta </a:t>
            </a:r>
            <a:r>
              <a:rPr lang="es-ES" sz="2600" dirty="0" err="1">
                <a:solidFill>
                  <a:schemeClr val="bg1"/>
                </a:solidFill>
              </a:rPr>
              <a:t>Components</a:t>
            </a:r>
            <a:r>
              <a:rPr lang="es-ES" sz="2600" dirty="0">
                <a:solidFill>
                  <a:schemeClr val="bg1"/>
                </a:solidFill>
              </a:rPr>
              <a:t>, se deberá seleccionar agregar y elemento nuevo como se muestra en la siguiente ilustración. Los archivos que se crearán en la carpeta </a:t>
            </a:r>
            <a:r>
              <a:rPr lang="es-ES" sz="2600" dirty="0" err="1">
                <a:solidFill>
                  <a:schemeClr val="bg1"/>
                </a:solidFill>
              </a:rPr>
              <a:t>Components</a:t>
            </a:r>
            <a:r>
              <a:rPr lang="es-ES" sz="2600" dirty="0">
                <a:solidFill>
                  <a:schemeClr val="bg1"/>
                </a:solidFill>
              </a:rPr>
              <a:t> son: el input para ingresar los mensajes y el botón, los archivos son del tipo Página (WPF).</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rgbClr val="FFFF00"/>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42</a:t>
            </a:r>
          </a:p>
        </p:txBody>
      </p:sp>
      <p:pic>
        <p:nvPicPr>
          <p:cNvPr id="2" name="Imagen 1" descr="Captura de pantalla de computadora&#10;&#10;Descripción generada automáticamente">
            <a:extLst>
              <a:ext uri="{FF2B5EF4-FFF2-40B4-BE49-F238E27FC236}">
                <a16:creationId xmlns:a16="http://schemas.microsoft.com/office/drawing/2014/main" id="{5E32908D-5938-C6C9-0CF5-06945186FC6C}"/>
              </a:ext>
            </a:extLst>
          </p:cNvPr>
          <p:cNvPicPr>
            <a:picLocks noChangeAspect="1"/>
          </p:cNvPicPr>
          <p:nvPr/>
        </p:nvPicPr>
        <p:blipFill>
          <a:blip r:embed="rId2"/>
          <a:stretch>
            <a:fillRect/>
          </a:stretch>
        </p:blipFill>
        <p:spPr>
          <a:xfrm>
            <a:off x="775585" y="2634596"/>
            <a:ext cx="3973127" cy="2518299"/>
          </a:xfrm>
          <a:prstGeom prst="rect">
            <a:avLst/>
          </a:prstGeom>
          <a:ln w="88900" cap="sq" cmpd="thickThin">
            <a:solidFill>
              <a:srgbClr val="000000"/>
            </a:solidFill>
            <a:prstDash val="solid"/>
            <a:miter lim="800000"/>
          </a:ln>
          <a:effectLst>
            <a:innerShdw blurRad="76200">
              <a:srgbClr val="000000"/>
            </a:innerShdw>
          </a:effectLst>
        </p:spPr>
      </p:pic>
      <p:pic>
        <p:nvPicPr>
          <p:cNvPr id="3" name="Imagen 2">
            <a:extLst>
              <a:ext uri="{FF2B5EF4-FFF2-40B4-BE49-F238E27FC236}">
                <a16:creationId xmlns:a16="http://schemas.microsoft.com/office/drawing/2014/main" id="{8468AA96-2ECA-4248-2D5F-FDC4E331057B}"/>
              </a:ext>
            </a:extLst>
          </p:cNvPr>
          <p:cNvPicPr>
            <a:picLocks noChangeAspect="1"/>
          </p:cNvPicPr>
          <p:nvPr/>
        </p:nvPicPr>
        <p:blipFill>
          <a:blip r:embed="rId3"/>
          <a:stretch>
            <a:fillRect/>
          </a:stretch>
        </p:blipFill>
        <p:spPr>
          <a:xfrm>
            <a:off x="5487960" y="2712646"/>
            <a:ext cx="3061970" cy="23622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13287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584162" y="741204"/>
            <a:ext cx="8329101" cy="1061959"/>
          </a:xfrm>
        </p:spPr>
        <p:txBody>
          <a:bodyPr>
            <a:normAutofit/>
          </a:bodyPr>
          <a:lstStyle/>
          <a:p>
            <a:pPr marL="0" marR="0" indent="0" algn="just">
              <a:lnSpc>
                <a:spcPct val="115000"/>
              </a:lnSpc>
              <a:spcBef>
                <a:spcPts val="0"/>
              </a:spcBef>
              <a:spcAft>
                <a:spcPts val="1000"/>
              </a:spcAft>
              <a:buNone/>
            </a:pPr>
            <a:r>
              <a:rPr lang="es-ES" sz="2600" dirty="0">
                <a:solidFill>
                  <a:schemeClr val="bg1"/>
                </a:solidFill>
              </a:rPr>
              <a:t>4.3.3.5		COMPONENTS – CODIFICACIÓN </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rgbClr val="FFFF00"/>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43</a:t>
            </a:r>
          </a:p>
        </p:txBody>
      </p:sp>
      <p:pic>
        <p:nvPicPr>
          <p:cNvPr id="10" name="Imagen 9">
            <a:extLst>
              <a:ext uri="{FF2B5EF4-FFF2-40B4-BE49-F238E27FC236}">
                <a16:creationId xmlns:a16="http://schemas.microsoft.com/office/drawing/2014/main" id="{27136337-90FF-B3C9-4CEB-2995C78A30D3}"/>
              </a:ext>
            </a:extLst>
          </p:cNvPr>
          <p:cNvPicPr>
            <a:picLocks noChangeAspect="1"/>
          </p:cNvPicPr>
          <p:nvPr/>
        </p:nvPicPr>
        <p:blipFill>
          <a:blip r:embed="rId2"/>
          <a:stretch>
            <a:fillRect/>
          </a:stretch>
        </p:blipFill>
        <p:spPr>
          <a:xfrm>
            <a:off x="1059678" y="2612731"/>
            <a:ext cx="7336927" cy="2512463"/>
          </a:xfrm>
          <a:prstGeom prst="rect">
            <a:avLst/>
          </a:prstGeom>
        </p:spPr>
      </p:pic>
    </p:spTree>
    <p:extLst>
      <p:ext uri="{BB962C8B-B14F-4D97-AF65-F5344CB8AC3E}">
        <p14:creationId xmlns:p14="http://schemas.microsoft.com/office/powerpoint/2010/main" val="3895622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584162" y="741204"/>
            <a:ext cx="8329101" cy="1061959"/>
          </a:xfrm>
        </p:spPr>
        <p:txBody>
          <a:bodyPr>
            <a:normAutofit/>
          </a:bodyPr>
          <a:lstStyle/>
          <a:p>
            <a:pPr marL="0" marR="0" indent="0" algn="just">
              <a:lnSpc>
                <a:spcPct val="115000"/>
              </a:lnSpc>
              <a:spcBef>
                <a:spcPts val="0"/>
              </a:spcBef>
              <a:spcAft>
                <a:spcPts val="1000"/>
              </a:spcAft>
              <a:buNone/>
            </a:pPr>
            <a:r>
              <a:rPr lang="es-ES" sz="2600" dirty="0">
                <a:solidFill>
                  <a:schemeClr val="bg1"/>
                </a:solidFill>
              </a:rPr>
              <a:t>4.3.3.5		COMPONENTS – CODIFICACIÓN </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rgbClr val="FFFF00"/>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44</a:t>
            </a:r>
          </a:p>
        </p:txBody>
      </p:sp>
      <p:pic>
        <p:nvPicPr>
          <p:cNvPr id="3" name="Imagen 2">
            <a:extLst>
              <a:ext uri="{FF2B5EF4-FFF2-40B4-BE49-F238E27FC236}">
                <a16:creationId xmlns:a16="http://schemas.microsoft.com/office/drawing/2014/main" id="{92346A7F-1BFE-0E29-E891-4233D60E850F}"/>
              </a:ext>
            </a:extLst>
          </p:cNvPr>
          <p:cNvPicPr>
            <a:picLocks noChangeAspect="1"/>
          </p:cNvPicPr>
          <p:nvPr/>
        </p:nvPicPr>
        <p:blipFill>
          <a:blip r:embed="rId2"/>
          <a:stretch>
            <a:fillRect/>
          </a:stretch>
        </p:blipFill>
        <p:spPr>
          <a:xfrm>
            <a:off x="922945" y="2350302"/>
            <a:ext cx="7635790" cy="2704536"/>
          </a:xfrm>
          <a:prstGeom prst="rect">
            <a:avLst/>
          </a:prstGeom>
        </p:spPr>
      </p:pic>
    </p:spTree>
    <p:extLst>
      <p:ext uri="{BB962C8B-B14F-4D97-AF65-F5344CB8AC3E}">
        <p14:creationId xmlns:p14="http://schemas.microsoft.com/office/powerpoint/2010/main" val="3887587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584162" y="741204"/>
            <a:ext cx="8329101" cy="1061959"/>
          </a:xfrm>
        </p:spPr>
        <p:txBody>
          <a:bodyPr>
            <a:normAutofit/>
          </a:bodyPr>
          <a:lstStyle/>
          <a:p>
            <a:pPr marL="0" marR="0" indent="0" algn="just">
              <a:lnSpc>
                <a:spcPct val="115000"/>
              </a:lnSpc>
              <a:spcBef>
                <a:spcPts val="0"/>
              </a:spcBef>
              <a:spcAft>
                <a:spcPts val="1000"/>
              </a:spcAft>
              <a:buNone/>
            </a:pPr>
            <a:r>
              <a:rPr lang="es-ES" sz="2600" dirty="0">
                <a:solidFill>
                  <a:schemeClr val="bg1"/>
                </a:solidFill>
              </a:rPr>
              <a:t>4.3.3.5		COMPONENTS – CODIFICACIÓN </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rgbClr val="FFFF00"/>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45</a:t>
            </a:r>
          </a:p>
        </p:txBody>
      </p:sp>
      <p:pic>
        <p:nvPicPr>
          <p:cNvPr id="9" name="Imagen 8">
            <a:extLst>
              <a:ext uri="{FF2B5EF4-FFF2-40B4-BE49-F238E27FC236}">
                <a16:creationId xmlns:a16="http://schemas.microsoft.com/office/drawing/2014/main" id="{F24538ED-FFC2-0BC5-3DA3-08B28106BBCC}"/>
              </a:ext>
            </a:extLst>
          </p:cNvPr>
          <p:cNvPicPr>
            <a:picLocks noChangeAspect="1"/>
          </p:cNvPicPr>
          <p:nvPr/>
        </p:nvPicPr>
        <p:blipFill>
          <a:blip r:embed="rId2"/>
          <a:stretch>
            <a:fillRect/>
          </a:stretch>
        </p:blipFill>
        <p:spPr>
          <a:xfrm>
            <a:off x="912575" y="2503918"/>
            <a:ext cx="7672273" cy="2339738"/>
          </a:xfrm>
          <a:prstGeom prst="rect">
            <a:avLst/>
          </a:prstGeom>
        </p:spPr>
      </p:pic>
    </p:spTree>
    <p:extLst>
      <p:ext uri="{BB962C8B-B14F-4D97-AF65-F5344CB8AC3E}">
        <p14:creationId xmlns:p14="http://schemas.microsoft.com/office/powerpoint/2010/main" val="2484100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584162" y="741204"/>
            <a:ext cx="8329101" cy="1061959"/>
          </a:xfrm>
        </p:spPr>
        <p:txBody>
          <a:bodyPr>
            <a:normAutofit/>
          </a:bodyPr>
          <a:lstStyle/>
          <a:p>
            <a:pPr marL="0" marR="0" indent="0" algn="just">
              <a:lnSpc>
                <a:spcPct val="115000"/>
              </a:lnSpc>
              <a:spcBef>
                <a:spcPts val="0"/>
              </a:spcBef>
              <a:spcAft>
                <a:spcPts val="1000"/>
              </a:spcAft>
              <a:buNone/>
            </a:pPr>
            <a:r>
              <a:rPr lang="es-ES" sz="2600" dirty="0">
                <a:solidFill>
                  <a:schemeClr val="bg1"/>
                </a:solidFill>
              </a:rPr>
              <a:t>4.3.3.5		COMPONENTS – CODIFICACIÓN </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rgbClr val="FFFF00"/>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46</a:t>
            </a:r>
          </a:p>
        </p:txBody>
      </p:sp>
      <p:pic>
        <p:nvPicPr>
          <p:cNvPr id="9" name="Imagen 8">
            <a:extLst>
              <a:ext uri="{FF2B5EF4-FFF2-40B4-BE49-F238E27FC236}">
                <a16:creationId xmlns:a16="http://schemas.microsoft.com/office/drawing/2014/main" id="{00EFB8A2-AA10-E9A1-9EF2-430FBFCB05CD}"/>
              </a:ext>
            </a:extLst>
          </p:cNvPr>
          <p:cNvPicPr>
            <a:picLocks noChangeAspect="1"/>
          </p:cNvPicPr>
          <p:nvPr/>
        </p:nvPicPr>
        <p:blipFill>
          <a:blip r:embed="rId2"/>
          <a:stretch>
            <a:fillRect/>
          </a:stretch>
        </p:blipFill>
        <p:spPr>
          <a:xfrm>
            <a:off x="982766" y="2393881"/>
            <a:ext cx="7859282" cy="2785387"/>
          </a:xfrm>
          <a:prstGeom prst="rect">
            <a:avLst/>
          </a:prstGeom>
        </p:spPr>
      </p:pic>
    </p:spTree>
    <p:extLst>
      <p:ext uri="{BB962C8B-B14F-4D97-AF65-F5344CB8AC3E}">
        <p14:creationId xmlns:p14="http://schemas.microsoft.com/office/powerpoint/2010/main" val="37937452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584162" y="741204"/>
            <a:ext cx="8329101" cy="1061959"/>
          </a:xfrm>
        </p:spPr>
        <p:txBody>
          <a:bodyPr>
            <a:normAutofit fontScale="70000" lnSpcReduction="20000"/>
          </a:bodyPr>
          <a:lstStyle/>
          <a:p>
            <a:pPr marL="0" marR="0" indent="0" algn="just">
              <a:lnSpc>
                <a:spcPct val="115000"/>
              </a:lnSpc>
              <a:spcBef>
                <a:spcPts val="0"/>
              </a:spcBef>
              <a:spcAft>
                <a:spcPts val="1000"/>
              </a:spcAft>
              <a:buNone/>
            </a:pPr>
            <a:r>
              <a:rPr lang="es-ES" sz="2600" dirty="0">
                <a:solidFill>
                  <a:schemeClr val="bg1"/>
                </a:solidFill>
              </a:rPr>
              <a:t>4.3.3.6		FONTS</a:t>
            </a:r>
          </a:p>
          <a:p>
            <a:pPr marL="0" marR="0" indent="0" algn="just">
              <a:lnSpc>
                <a:spcPct val="115000"/>
              </a:lnSpc>
              <a:spcBef>
                <a:spcPts val="0"/>
              </a:spcBef>
              <a:spcAft>
                <a:spcPts val="1000"/>
              </a:spcAft>
              <a:buNone/>
            </a:pPr>
            <a:r>
              <a:rPr lang="es-ES" sz="2600" dirty="0">
                <a:solidFill>
                  <a:schemeClr val="bg1"/>
                </a:solidFill>
              </a:rPr>
              <a:t>Para agregar las fuentes que se va a utilizar en el proyecto Cliente se requiere seguir los siguientes pasos. </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rgbClr val="FFFF00"/>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47</a:t>
            </a:r>
          </a:p>
        </p:txBody>
      </p:sp>
      <p:sp>
        <p:nvSpPr>
          <p:cNvPr id="2" name="Content Placeholder 7">
            <a:extLst>
              <a:ext uri="{FF2B5EF4-FFF2-40B4-BE49-F238E27FC236}">
                <a16:creationId xmlns:a16="http://schemas.microsoft.com/office/drawing/2014/main" id="{10190DC3-0BA8-F253-E6A6-4AD2EACA444C}"/>
              </a:ext>
            </a:extLst>
          </p:cNvPr>
          <p:cNvSpPr txBox="1">
            <a:spLocks/>
          </p:cNvSpPr>
          <p:nvPr/>
        </p:nvSpPr>
        <p:spPr>
          <a:xfrm>
            <a:off x="581193" y="2319835"/>
            <a:ext cx="8314330" cy="3055470"/>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s-ES" dirty="0"/>
              <a:t>Para agregar las fuentes que se va a utilizar en el proyecto Cliente se requiere seguir los siguientes pasos.</a:t>
            </a:r>
          </a:p>
          <a:p>
            <a:pPr marL="0" indent="0" algn="just">
              <a:buFont typeface="Wingdings 2" panose="05020102010507070707" pitchFamily="18" charset="2"/>
              <a:buNone/>
            </a:pPr>
            <a:r>
              <a:rPr lang="es-ES" dirty="0"/>
              <a:t>1.	Descargar las fuentes de letras para ellos se deberá ingresar al siguiente enlace.</a:t>
            </a:r>
          </a:p>
          <a:p>
            <a:pPr marL="342900" indent="-342900" algn="just">
              <a:buFont typeface="Wingdings 2" panose="05020102010507070707" pitchFamily="18" charset="2"/>
              <a:buAutoNum type="alphaLcPeriod"/>
            </a:pPr>
            <a:r>
              <a:rPr lang="es-ES" dirty="0"/>
              <a:t>Fuente: Montserrat </a:t>
            </a:r>
            <a:r>
              <a:rPr lang="es-ES" dirty="0">
                <a:hlinkClick r:id="rId2"/>
              </a:rPr>
              <a:t>https://fonts.google.com/specimen/Montserrat</a:t>
            </a:r>
            <a:endParaRPr lang="es-ES" dirty="0"/>
          </a:p>
          <a:p>
            <a:pPr marL="342900" indent="-342900" algn="just">
              <a:buFont typeface="Wingdings 2" panose="05020102010507070707" pitchFamily="18" charset="2"/>
              <a:buAutoNum type="alphaLcPeriod"/>
            </a:pPr>
            <a:endParaRPr lang="es-ES" dirty="0"/>
          </a:p>
          <a:p>
            <a:pPr marL="342900" indent="-342900" algn="just">
              <a:buFont typeface="Wingdings 2" panose="05020102010507070707" pitchFamily="18" charset="2"/>
              <a:buAutoNum type="alphaLcPeriod"/>
            </a:pPr>
            <a:endParaRPr lang="es-ES" dirty="0"/>
          </a:p>
          <a:p>
            <a:pPr marL="342900" indent="-342900" algn="just">
              <a:buFont typeface="Wingdings 2" panose="05020102010507070707" pitchFamily="18" charset="2"/>
              <a:buAutoNum type="alphaLcPeriod"/>
            </a:pPr>
            <a:endParaRPr lang="es-ES" dirty="0"/>
          </a:p>
          <a:p>
            <a:pPr marL="342900" indent="-342900" algn="just">
              <a:buFont typeface="Wingdings 2" panose="05020102010507070707" pitchFamily="18" charset="2"/>
              <a:buAutoNum type="alphaLcPeriod"/>
            </a:pPr>
            <a:r>
              <a:rPr lang="es-ES" dirty="0"/>
              <a:t>b.	Fuente: Montserrat </a:t>
            </a:r>
            <a:r>
              <a:rPr lang="es-ES" dirty="0" err="1"/>
              <a:t>Alternates</a:t>
            </a:r>
            <a:r>
              <a:rPr lang="es-ES" dirty="0"/>
              <a:t> https://fonts.google.com/specimen/Montserrat+Alternates</a:t>
            </a:r>
          </a:p>
        </p:txBody>
      </p:sp>
      <p:pic>
        <p:nvPicPr>
          <p:cNvPr id="3" name="Imagen 2" descr="Interfaz de usuario gráfica, Texto, Aplicación&#10;&#10;Descripción generada automáticamente">
            <a:extLst>
              <a:ext uri="{FF2B5EF4-FFF2-40B4-BE49-F238E27FC236}">
                <a16:creationId xmlns:a16="http://schemas.microsoft.com/office/drawing/2014/main" id="{79E95C84-ED34-2A37-BF9C-7F133D6E299A}"/>
              </a:ext>
            </a:extLst>
          </p:cNvPr>
          <p:cNvPicPr>
            <a:picLocks noChangeAspect="1"/>
          </p:cNvPicPr>
          <p:nvPr/>
        </p:nvPicPr>
        <p:blipFill>
          <a:blip r:embed="rId3"/>
          <a:stretch>
            <a:fillRect/>
          </a:stretch>
        </p:blipFill>
        <p:spPr>
          <a:xfrm>
            <a:off x="3130223" y="3866148"/>
            <a:ext cx="2768600" cy="775335"/>
          </a:xfrm>
          <a:prstGeom prst="rect">
            <a:avLst/>
          </a:prstGeom>
          <a:ln w="88900" cap="sq" cmpd="thickThin">
            <a:solidFill>
              <a:srgbClr val="000000"/>
            </a:solidFill>
            <a:prstDash val="solid"/>
            <a:miter lim="800000"/>
          </a:ln>
          <a:effectLst>
            <a:innerShdw blurRad="76200">
              <a:srgbClr val="000000"/>
            </a:innerShdw>
          </a:effectLst>
        </p:spPr>
      </p:pic>
      <p:pic>
        <p:nvPicPr>
          <p:cNvPr id="10" name="Imagen 9" descr="Interfaz de usuario gráfica, Texto, Aplicación&#10;&#10;Descripción generada automáticamente">
            <a:extLst>
              <a:ext uri="{FF2B5EF4-FFF2-40B4-BE49-F238E27FC236}">
                <a16:creationId xmlns:a16="http://schemas.microsoft.com/office/drawing/2014/main" id="{9BA0147E-BA9B-F126-4986-7B8E314ED405}"/>
              </a:ext>
            </a:extLst>
          </p:cNvPr>
          <p:cNvPicPr>
            <a:picLocks noChangeAspect="1"/>
          </p:cNvPicPr>
          <p:nvPr/>
        </p:nvPicPr>
        <p:blipFill>
          <a:blip r:embed="rId4"/>
          <a:stretch>
            <a:fillRect/>
          </a:stretch>
        </p:blipFill>
        <p:spPr>
          <a:xfrm>
            <a:off x="3130223" y="5477322"/>
            <a:ext cx="2889250" cy="82931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59139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p:spPr>
        <p:txBody>
          <a:bodyPr>
            <a:normAutofit/>
          </a:bodyPr>
          <a:lstStyle/>
          <a:p>
            <a:pPr marL="0" indent="0" algn="just">
              <a:lnSpc>
                <a:spcPct val="115000"/>
              </a:lnSpc>
              <a:spcBef>
                <a:spcPts val="0"/>
              </a:spcBef>
              <a:spcAft>
                <a:spcPts val="1000"/>
              </a:spcAft>
              <a:buNone/>
            </a:pPr>
            <a:r>
              <a:rPr lang="es-ES" dirty="0">
                <a:solidFill>
                  <a:schemeClr val="bg1"/>
                </a:solidFill>
              </a:rPr>
              <a:t>Una vez ingresados a los siguientes enlaces se procede hacer clic en </a:t>
            </a:r>
            <a:r>
              <a:rPr lang="es-ES" dirty="0" err="1">
                <a:solidFill>
                  <a:schemeClr val="bg1"/>
                </a:solidFill>
              </a:rPr>
              <a:t>Download</a:t>
            </a:r>
            <a:r>
              <a:rPr lang="es-ES" dirty="0">
                <a:solidFill>
                  <a:schemeClr val="bg1"/>
                </a:solidFill>
              </a:rPr>
              <a:t> </a:t>
            </a:r>
            <a:r>
              <a:rPr lang="es-ES" dirty="0" err="1">
                <a:solidFill>
                  <a:schemeClr val="bg1"/>
                </a:solidFill>
              </a:rPr>
              <a:t>family</a:t>
            </a:r>
            <a:r>
              <a:rPr lang="es-ES" dirty="0">
                <a:solidFill>
                  <a:schemeClr val="bg1"/>
                </a:solidFill>
              </a:rPr>
              <a:t> y se descargará una carpeta .rar como se muestra en la siguiente ilustración.</a:t>
            </a:r>
          </a:p>
          <a:p>
            <a:pPr marL="0" indent="0" algn="just">
              <a:lnSpc>
                <a:spcPct val="115000"/>
              </a:lnSpc>
              <a:spcBef>
                <a:spcPts val="0"/>
              </a:spcBef>
              <a:spcAft>
                <a:spcPts val="1000"/>
              </a:spcAft>
              <a:buNone/>
            </a:pPr>
            <a:r>
              <a:rPr lang="es-ES" dirty="0">
                <a:solidFill>
                  <a:schemeClr val="bg1"/>
                </a:solidFill>
              </a:rPr>
              <a:t>2.	Extraer los archivos descargados.</a:t>
            </a:r>
          </a:p>
          <a:p>
            <a:pPr marL="0" indent="0" algn="just">
              <a:lnSpc>
                <a:spcPct val="115000"/>
              </a:lnSpc>
              <a:spcBef>
                <a:spcPts val="0"/>
              </a:spcBef>
              <a:spcAft>
                <a:spcPts val="1000"/>
              </a:spcAft>
              <a:buNone/>
            </a:pPr>
            <a:r>
              <a:rPr lang="es-ES" dirty="0">
                <a:solidFill>
                  <a:schemeClr val="bg1"/>
                </a:solidFill>
              </a:rPr>
              <a:t>Para ellos se deberá dirigir a la ruta donde se encuentran los archivos descargados, seguido de eso se deberá hacer clic derecho sobre cada una de las carpetas y Seleccionar en Extraer en…</a:t>
            </a:r>
          </a:p>
          <a:p>
            <a:pPr marL="0" indent="0" algn="just">
              <a:lnSpc>
                <a:spcPct val="115000"/>
              </a:lnSpc>
              <a:spcBef>
                <a:spcPts val="0"/>
              </a:spcBef>
              <a:spcAft>
                <a:spcPts val="1000"/>
              </a:spcAft>
              <a:buNone/>
            </a:pPr>
            <a:endParaRPr lang="en-US" dirty="0">
              <a:solidFill>
                <a:schemeClr val="bg1"/>
              </a:solidFill>
            </a:endParaRP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9</a:t>
            </a:r>
          </a:p>
        </p:txBody>
      </p:sp>
      <p:sp>
        <p:nvSpPr>
          <p:cNvPr id="6" name="CuadroTexto 9">
            <a:extLst>
              <a:ext uri="{FF2B5EF4-FFF2-40B4-BE49-F238E27FC236}">
                <a16:creationId xmlns:a16="http://schemas.microsoft.com/office/drawing/2014/main" id="{4593F653-6A14-363B-AA0C-6BA98155BC73}"/>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17</a:t>
            </a:r>
          </a:p>
        </p:txBody>
      </p:sp>
      <p:sp>
        <p:nvSpPr>
          <p:cNvPr id="9" name="CuadroTexto 9">
            <a:extLst>
              <a:ext uri="{FF2B5EF4-FFF2-40B4-BE49-F238E27FC236}">
                <a16:creationId xmlns:a16="http://schemas.microsoft.com/office/drawing/2014/main" id="{5CB4EFE9-37BE-10D2-32C5-8F2EA31E1F9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18</a:t>
            </a:r>
          </a:p>
        </p:txBody>
      </p:sp>
      <p:sp>
        <p:nvSpPr>
          <p:cNvPr id="8" name="CuadroTexto 7">
            <a:extLst>
              <a:ext uri="{FF2B5EF4-FFF2-40B4-BE49-F238E27FC236}">
                <a16:creationId xmlns:a16="http://schemas.microsoft.com/office/drawing/2014/main" id="{3492C550-D41B-C915-05D5-9C58E66D7780}"/>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35</a:t>
            </a:r>
          </a:p>
        </p:txBody>
      </p:sp>
      <p:sp>
        <p:nvSpPr>
          <p:cNvPr id="2" name="Marcador de contenido 2">
            <a:extLst>
              <a:ext uri="{FF2B5EF4-FFF2-40B4-BE49-F238E27FC236}">
                <a16:creationId xmlns:a16="http://schemas.microsoft.com/office/drawing/2014/main" id="{BD8D64F2-8A2A-D2E5-157E-B6F84E3079F9}"/>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rgbClr val="FFFF00"/>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5" name="CuadroTexto 4">
            <a:extLst>
              <a:ext uri="{FF2B5EF4-FFF2-40B4-BE49-F238E27FC236}">
                <a16:creationId xmlns:a16="http://schemas.microsoft.com/office/drawing/2014/main" id="{D545E668-36D4-7006-A2A7-72068A21ED7F}"/>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48</a:t>
            </a:r>
          </a:p>
        </p:txBody>
      </p:sp>
      <p:pic>
        <p:nvPicPr>
          <p:cNvPr id="11" name="Imagen 10">
            <a:extLst>
              <a:ext uri="{FF2B5EF4-FFF2-40B4-BE49-F238E27FC236}">
                <a16:creationId xmlns:a16="http://schemas.microsoft.com/office/drawing/2014/main" id="{779067E0-AFA2-7587-B8EC-47EF6E6B0064}"/>
              </a:ext>
            </a:extLst>
          </p:cNvPr>
          <p:cNvPicPr>
            <a:picLocks noChangeAspect="1"/>
          </p:cNvPicPr>
          <p:nvPr/>
        </p:nvPicPr>
        <p:blipFill>
          <a:blip r:embed="rId2"/>
          <a:stretch>
            <a:fillRect/>
          </a:stretch>
        </p:blipFill>
        <p:spPr>
          <a:xfrm>
            <a:off x="5459561" y="1195788"/>
            <a:ext cx="1990725" cy="552450"/>
          </a:xfrm>
          <a:prstGeom prst="rect">
            <a:avLst/>
          </a:prstGeom>
          <a:ln w="88900" cap="sq" cmpd="thickThin">
            <a:solidFill>
              <a:srgbClr val="000000"/>
            </a:solidFill>
            <a:prstDash val="solid"/>
            <a:miter lim="800000"/>
          </a:ln>
          <a:effectLst>
            <a:innerShdw blurRad="76200">
              <a:srgbClr val="000000"/>
            </a:innerShdw>
          </a:effectLst>
        </p:spPr>
      </p:pic>
      <p:pic>
        <p:nvPicPr>
          <p:cNvPr id="13" name="Imagen 12">
            <a:extLst>
              <a:ext uri="{FF2B5EF4-FFF2-40B4-BE49-F238E27FC236}">
                <a16:creationId xmlns:a16="http://schemas.microsoft.com/office/drawing/2014/main" id="{716323CF-AA7C-BBAC-19BA-EB51B4C2A986}"/>
              </a:ext>
            </a:extLst>
          </p:cNvPr>
          <p:cNvPicPr>
            <a:picLocks noChangeAspect="1"/>
          </p:cNvPicPr>
          <p:nvPr/>
        </p:nvPicPr>
        <p:blipFill>
          <a:blip r:embed="rId3"/>
          <a:stretch>
            <a:fillRect/>
          </a:stretch>
        </p:blipFill>
        <p:spPr>
          <a:xfrm>
            <a:off x="5326210" y="2982129"/>
            <a:ext cx="2257425" cy="200469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17245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p:spPr>
        <p:txBody>
          <a:bodyPr>
            <a:normAutofit/>
          </a:bodyPr>
          <a:lstStyle/>
          <a:p>
            <a:pPr marL="342900" indent="-342900" algn="just">
              <a:lnSpc>
                <a:spcPct val="115000"/>
              </a:lnSpc>
              <a:spcBef>
                <a:spcPts val="0"/>
              </a:spcBef>
              <a:spcAft>
                <a:spcPts val="1000"/>
              </a:spcAft>
              <a:buAutoNum type="arabicPeriod" startAt="3"/>
            </a:pPr>
            <a:r>
              <a:rPr lang="es-ES" dirty="0">
                <a:solidFill>
                  <a:schemeClr val="bg1"/>
                </a:solidFill>
              </a:rPr>
              <a:t>Seleccionar el tipo de fuente de cada una de las carpetas que se va a utilizar.</a:t>
            </a:r>
          </a:p>
          <a:p>
            <a:pPr marL="342900" indent="-342900" algn="just">
              <a:lnSpc>
                <a:spcPct val="115000"/>
              </a:lnSpc>
              <a:spcBef>
                <a:spcPts val="0"/>
              </a:spcBef>
              <a:spcAft>
                <a:spcPts val="1000"/>
              </a:spcAft>
              <a:buAutoNum type="arabicPeriod" startAt="3"/>
            </a:pPr>
            <a:r>
              <a:rPr lang="es-ES" dirty="0">
                <a:solidFill>
                  <a:schemeClr val="bg1"/>
                </a:solidFill>
              </a:rPr>
              <a:t>Copiar los archivos seleccionados a la carpeta </a:t>
            </a:r>
            <a:r>
              <a:rPr lang="es-ES" dirty="0" err="1">
                <a:solidFill>
                  <a:schemeClr val="bg1"/>
                </a:solidFill>
              </a:rPr>
              <a:t>Fonts</a:t>
            </a:r>
            <a:r>
              <a:rPr lang="es-ES" dirty="0">
                <a:solidFill>
                  <a:schemeClr val="bg1"/>
                </a:solidFill>
              </a:rPr>
              <a:t> del proyecto Cliente.</a:t>
            </a:r>
          </a:p>
          <a:p>
            <a:pPr marL="342900" indent="-342900" algn="just">
              <a:lnSpc>
                <a:spcPct val="115000"/>
              </a:lnSpc>
              <a:spcBef>
                <a:spcPts val="0"/>
              </a:spcBef>
              <a:spcAft>
                <a:spcPts val="1000"/>
              </a:spcAft>
              <a:buAutoNum type="arabicPeriod" startAt="3"/>
            </a:pPr>
            <a:r>
              <a:rPr lang="es-ES" dirty="0">
                <a:solidFill>
                  <a:schemeClr val="bg1"/>
                </a:solidFill>
              </a:rPr>
              <a:t>Una vez copiados los archivos en la carpeta </a:t>
            </a:r>
            <a:r>
              <a:rPr lang="es-ES" dirty="0" err="1">
                <a:solidFill>
                  <a:schemeClr val="bg1"/>
                </a:solidFill>
              </a:rPr>
              <a:t>Fonts</a:t>
            </a:r>
            <a:r>
              <a:rPr lang="es-ES" dirty="0">
                <a:solidFill>
                  <a:schemeClr val="bg1"/>
                </a:solidFill>
              </a:rPr>
              <a:t> se procede a agregarlas al proyecto desde Visual Studio 2022, para ellos se deberá hacer clic derecho sobre la carpeta </a:t>
            </a:r>
            <a:r>
              <a:rPr lang="es-ES" dirty="0" err="1">
                <a:solidFill>
                  <a:schemeClr val="bg1"/>
                </a:solidFill>
              </a:rPr>
              <a:t>Fonts</a:t>
            </a:r>
            <a:r>
              <a:rPr lang="es-ES" dirty="0">
                <a:solidFill>
                  <a:schemeClr val="bg1"/>
                </a:solidFill>
              </a:rPr>
              <a:t>, agregar y elemento existente como se muestra en la siguiente ilustración.</a:t>
            </a:r>
            <a:endParaRPr lang="en-US" dirty="0">
              <a:solidFill>
                <a:schemeClr val="bg1"/>
              </a:solidFill>
            </a:endParaRP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9</a:t>
            </a:r>
          </a:p>
        </p:txBody>
      </p:sp>
      <p:sp>
        <p:nvSpPr>
          <p:cNvPr id="6" name="CuadroTexto 9">
            <a:extLst>
              <a:ext uri="{FF2B5EF4-FFF2-40B4-BE49-F238E27FC236}">
                <a16:creationId xmlns:a16="http://schemas.microsoft.com/office/drawing/2014/main" id="{4593F653-6A14-363B-AA0C-6BA98155BC73}"/>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17</a:t>
            </a:r>
          </a:p>
        </p:txBody>
      </p:sp>
      <p:sp>
        <p:nvSpPr>
          <p:cNvPr id="9" name="CuadroTexto 9">
            <a:extLst>
              <a:ext uri="{FF2B5EF4-FFF2-40B4-BE49-F238E27FC236}">
                <a16:creationId xmlns:a16="http://schemas.microsoft.com/office/drawing/2014/main" id="{5CB4EFE9-37BE-10D2-32C5-8F2EA31E1F9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18</a:t>
            </a:r>
          </a:p>
        </p:txBody>
      </p:sp>
      <p:sp>
        <p:nvSpPr>
          <p:cNvPr id="8" name="CuadroTexto 7">
            <a:extLst>
              <a:ext uri="{FF2B5EF4-FFF2-40B4-BE49-F238E27FC236}">
                <a16:creationId xmlns:a16="http://schemas.microsoft.com/office/drawing/2014/main" id="{3492C550-D41B-C915-05D5-9C58E66D7780}"/>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35</a:t>
            </a:r>
          </a:p>
        </p:txBody>
      </p:sp>
      <p:sp>
        <p:nvSpPr>
          <p:cNvPr id="2" name="Marcador de contenido 2">
            <a:extLst>
              <a:ext uri="{FF2B5EF4-FFF2-40B4-BE49-F238E27FC236}">
                <a16:creationId xmlns:a16="http://schemas.microsoft.com/office/drawing/2014/main" id="{BD8D64F2-8A2A-D2E5-157E-B6F84E3079F9}"/>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rgbClr val="FFFF00"/>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5" name="CuadroTexto 4">
            <a:extLst>
              <a:ext uri="{FF2B5EF4-FFF2-40B4-BE49-F238E27FC236}">
                <a16:creationId xmlns:a16="http://schemas.microsoft.com/office/drawing/2014/main" id="{D545E668-36D4-7006-A2A7-72068A21ED7F}"/>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49</a:t>
            </a:r>
          </a:p>
        </p:txBody>
      </p:sp>
      <p:pic>
        <p:nvPicPr>
          <p:cNvPr id="4" name="Imagen 3">
            <a:extLst>
              <a:ext uri="{FF2B5EF4-FFF2-40B4-BE49-F238E27FC236}">
                <a16:creationId xmlns:a16="http://schemas.microsoft.com/office/drawing/2014/main" id="{DCDC7C62-50EC-6BC9-651D-BBC94C580CAC}"/>
              </a:ext>
            </a:extLst>
          </p:cNvPr>
          <p:cNvPicPr>
            <a:picLocks noChangeAspect="1"/>
          </p:cNvPicPr>
          <p:nvPr/>
        </p:nvPicPr>
        <p:blipFill>
          <a:blip r:embed="rId2"/>
          <a:stretch>
            <a:fillRect/>
          </a:stretch>
        </p:blipFill>
        <p:spPr>
          <a:xfrm>
            <a:off x="4871483" y="792480"/>
            <a:ext cx="3074633" cy="2132288"/>
          </a:xfrm>
          <a:prstGeom prst="rect">
            <a:avLst/>
          </a:prstGeom>
          <a:ln w="88900" cap="sq" cmpd="thickThin">
            <a:solidFill>
              <a:srgbClr val="000000"/>
            </a:solidFill>
            <a:prstDash val="solid"/>
            <a:miter lim="800000"/>
          </a:ln>
          <a:effectLst>
            <a:innerShdw blurRad="76200">
              <a:srgbClr val="000000"/>
            </a:innerShdw>
          </a:effectLst>
        </p:spPr>
      </p:pic>
      <p:pic>
        <p:nvPicPr>
          <p:cNvPr id="7" name="Imagen 6" descr="Interfaz de usuario gráfica, Aplicación&#10;&#10;Descripción generada automáticamente">
            <a:extLst>
              <a:ext uri="{FF2B5EF4-FFF2-40B4-BE49-F238E27FC236}">
                <a16:creationId xmlns:a16="http://schemas.microsoft.com/office/drawing/2014/main" id="{5B65D186-8A4B-5DFA-6C52-AB9AFCBBE125}"/>
              </a:ext>
            </a:extLst>
          </p:cNvPr>
          <p:cNvPicPr>
            <a:picLocks noChangeAspect="1"/>
          </p:cNvPicPr>
          <p:nvPr/>
        </p:nvPicPr>
        <p:blipFill>
          <a:blip r:embed="rId3"/>
          <a:stretch>
            <a:fillRect/>
          </a:stretch>
        </p:blipFill>
        <p:spPr>
          <a:xfrm>
            <a:off x="4394686" y="3186312"/>
            <a:ext cx="4028225" cy="757157"/>
          </a:xfrm>
          <a:prstGeom prst="rect">
            <a:avLst/>
          </a:prstGeom>
          <a:ln w="88900" cap="sq" cmpd="thickThin">
            <a:solidFill>
              <a:srgbClr val="000000"/>
            </a:solidFill>
            <a:prstDash val="solid"/>
            <a:miter lim="800000"/>
          </a:ln>
          <a:effectLst>
            <a:innerShdw blurRad="76200">
              <a:srgbClr val="000000"/>
            </a:innerShdw>
          </a:effectLst>
        </p:spPr>
      </p:pic>
      <p:pic>
        <p:nvPicPr>
          <p:cNvPr id="14" name="Imagen 13" descr="Captura de pantalla de un celular&#10;&#10;Descripción generada automáticamente">
            <a:extLst>
              <a:ext uri="{FF2B5EF4-FFF2-40B4-BE49-F238E27FC236}">
                <a16:creationId xmlns:a16="http://schemas.microsoft.com/office/drawing/2014/main" id="{3CFB9982-A109-1F9E-35E0-3E48833B0D64}"/>
              </a:ext>
            </a:extLst>
          </p:cNvPr>
          <p:cNvPicPr>
            <a:picLocks noChangeAspect="1"/>
          </p:cNvPicPr>
          <p:nvPr/>
        </p:nvPicPr>
        <p:blipFill>
          <a:blip r:embed="rId4"/>
          <a:stretch>
            <a:fillRect/>
          </a:stretch>
        </p:blipFill>
        <p:spPr>
          <a:xfrm>
            <a:off x="4703907" y="4205013"/>
            <a:ext cx="3409782" cy="227999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920729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06A487E-CA20-9992-F9C6-437351CFA5A6}"/>
              </a:ext>
            </a:extLst>
          </p:cNvPr>
          <p:cNvSpPr/>
          <p:nvPr/>
        </p:nvSpPr>
        <p:spPr>
          <a:xfrm>
            <a:off x="581192" y="5219849"/>
            <a:ext cx="8269845" cy="110349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2.2	OBJETIVOS ESPECÍFICOS</a:t>
            </a:r>
          </a:p>
        </p:txBody>
      </p:sp>
      <p:graphicFrame>
        <p:nvGraphicFramePr>
          <p:cNvPr id="7" name="Marcador de contenido 2">
            <a:extLst>
              <a:ext uri="{FF2B5EF4-FFF2-40B4-BE49-F238E27FC236}">
                <a16:creationId xmlns:a16="http://schemas.microsoft.com/office/drawing/2014/main" id="{0AAFBEA0-C6C4-489E-AB02-CDD8B089AE87}"/>
              </a:ext>
            </a:extLst>
          </p:cNvPr>
          <p:cNvGraphicFramePr>
            <a:graphicFrameLocks noGrp="1"/>
          </p:cNvGraphicFramePr>
          <p:nvPr>
            <p:ph idx="1"/>
            <p:extLst>
              <p:ext uri="{D42A27DB-BD31-4B8C-83A1-F6EECF244321}">
                <p14:modId xmlns:p14="http://schemas.microsoft.com/office/powerpoint/2010/main" val="102277527"/>
              </p:ext>
            </p:extLst>
          </p:nvPr>
        </p:nvGraphicFramePr>
        <p:xfrm>
          <a:off x="581192" y="2180496"/>
          <a:ext cx="8269845" cy="4142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CuadroTexto 9">
            <a:extLst>
              <a:ext uri="{FF2B5EF4-FFF2-40B4-BE49-F238E27FC236}">
                <a16:creationId xmlns:a16="http://schemas.microsoft.com/office/drawing/2014/main" id="{E8C681FB-C837-4CC5-ACFB-328816DC701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3</a:t>
            </a:r>
            <a:endParaRPr lang="es-EC" sz="2000" dirty="0">
              <a:solidFill>
                <a:schemeClr val="bg1"/>
              </a:solidFill>
            </a:endParaRPr>
          </a:p>
        </p:txBody>
      </p:sp>
      <p:sp>
        <p:nvSpPr>
          <p:cNvPr id="5" name="CuadroTexto 9">
            <a:extLst>
              <a:ext uri="{FF2B5EF4-FFF2-40B4-BE49-F238E27FC236}">
                <a16:creationId xmlns:a16="http://schemas.microsoft.com/office/drawing/2014/main" id="{FDEB99F8-15C3-DEE2-DD8A-24892B178D76}"/>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5</a:t>
            </a:r>
          </a:p>
        </p:txBody>
      </p:sp>
      <p:sp>
        <p:nvSpPr>
          <p:cNvPr id="8" name="CuadroTexto 9">
            <a:extLst>
              <a:ext uri="{FF2B5EF4-FFF2-40B4-BE49-F238E27FC236}">
                <a16:creationId xmlns:a16="http://schemas.microsoft.com/office/drawing/2014/main" id="{9B7E8B54-2515-085F-B3D0-38BC9A64D357}"/>
              </a:ext>
            </a:extLst>
          </p:cNvPr>
          <p:cNvSpPr txBox="1"/>
          <p:nvPr/>
        </p:nvSpPr>
        <p:spPr>
          <a:xfrm>
            <a:off x="11817673" y="6457890"/>
            <a:ext cx="374325" cy="400110"/>
          </a:xfrm>
          <a:prstGeom prst="rect">
            <a:avLst/>
          </a:prstGeom>
          <a:noFill/>
        </p:spPr>
        <p:txBody>
          <a:bodyPr wrap="square" rtlCol="0">
            <a:spAutoFit/>
          </a:bodyPr>
          <a:lstStyle/>
          <a:p>
            <a:r>
              <a:rPr lang="es-EC" sz="2000" dirty="0">
                <a:solidFill>
                  <a:schemeClr val="bg1"/>
                </a:solidFill>
              </a:rPr>
              <a:t>5</a:t>
            </a:r>
          </a:p>
        </p:txBody>
      </p:sp>
      <p:sp>
        <p:nvSpPr>
          <p:cNvPr id="9" name="CuadroTexto 8">
            <a:extLst>
              <a:ext uri="{FF2B5EF4-FFF2-40B4-BE49-F238E27FC236}">
                <a16:creationId xmlns:a16="http://schemas.microsoft.com/office/drawing/2014/main" id="{C47646EF-22E4-CD44-B6E5-F94B24E9ADC9}"/>
              </a:ext>
            </a:extLst>
          </p:cNvPr>
          <p:cNvSpPr txBox="1"/>
          <p:nvPr/>
        </p:nvSpPr>
        <p:spPr>
          <a:xfrm>
            <a:off x="11722246" y="6388099"/>
            <a:ext cx="374325" cy="400110"/>
          </a:xfrm>
          <a:prstGeom prst="rect">
            <a:avLst/>
          </a:prstGeom>
          <a:noFill/>
        </p:spPr>
        <p:txBody>
          <a:bodyPr wrap="square" rtlCol="0">
            <a:spAutoFit/>
          </a:bodyPr>
          <a:lstStyle/>
          <a:p>
            <a:r>
              <a:rPr lang="es-EC" sz="2000" dirty="0">
                <a:solidFill>
                  <a:schemeClr val="bg1"/>
                </a:solidFill>
              </a:rPr>
              <a:t>5</a:t>
            </a:r>
          </a:p>
        </p:txBody>
      </p:sp>
      <p:sp>
        <p:nvSpPr>
          <p:cNvPr id="6" name="Marcador de contenido 2">
            <a:extLst>
              <a:ext uri="{FF2B5EF4-FFF2-40B4-BE49-F238E27FC236}">
                <a16:creationId xmlns:a16="http://schemas.microsoft.com/office/drawing/2014/main" id="{8766E738-1EA2-08E3-760A-C087CE06367C}"/>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rgbClr val="FFFF00"/>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rgbClr val="FFFF00"/>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chemeClr val="bg1"/>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11" name="CuadroTexto 10">
            <a:extLst>
              <a:ext uri="{FF2B5EF4-FFF2-40B4-BE49-F238E27FC236}">
                <a16:creationId xmlns:a16="http://schemas.microsoft.com/office/drawing/2014/main" id="{749AECB7-2A7E-B81A-83FC-4857D85B28DB}"/>
              </a:ext>
            </a:extLst>
          </p:cNvPr>
          <p:cNvSpPr txBox="1"/>
          <p:nvPr/>
        </p:nvSpPr>
        <p:spPr>
          <a:xfrm>
            <a:off x="11651875" y="6388099"/>
            <a:ext cx="374325" cy="400110"/>
          </a:xfrm>
          <a:prstGeom prst="rect">
            <a:avLst/>
          </a:prstGeom>
          <a:noFill/>
        </p:spPr>
        <p:txBody>
          <a:bodyPr wrap="square" rtlCol="0">
            <a:spAutoFit/>
          </a:bodyPr>
          <a:lstStyle/>
          <a:p>
            <a:r>
              <a:rPr lang="es-EC" sz="2000" dirty="0">
                <a:solidFill>
                  <a:schemeClr val="bg1"/>
                </a:solidFill>
              </a:rPr>
              <a:t>5</a:t>
            </a:r>
          </a:p>
        </p:txBody>
      </p:sp>
    </p:spTree>
    <p:extLst>
      <p:ext uri="{BB962C8B-B14F-4D97-AF65-F5344CB8AC3E}">
        <p14:creationId xmlns:p14="http://schemas.microsoft.com/office/powerpoint/2010/main" val="2887473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p:spPr>
        <p:txBody>
          <a:bodyPr>
            <a:normAutofit/>
          </a:bodyPr>
          <a:lstStyle/>
          <a:p>
            <a:pPr marL="0" indent="0" algn="just">
              <a:lnSpc>
                <a:spcPct val="115000"/>
              </a:lnSpc>
              <a:spcBef>
                <a:spcPts val="0"/>
              </a:spcBef>
              <a:spcAft>
                <a:spcPts val="1000"/>
              </a:spcAft>
              <a:buNone/>
            </a:pPr>
            <a:r>
              <a:rPr lang="es-ES" dirty="0">
                <a:solidFill>
                  <a:schemeClr val="bg1"/>
                </a:solidFill>
              </a:rPr>
              <a:t>Se abre una ventana emergente donde se mostrarán los archivos que deseamos agregar a la carpeta en este caso son las dos fuentes de letras que se va a utilizar en le proyecto como se muestra en la siguiente ilustración.</a:t>
            </a:r>
          </a:p>
          <a:p>
            <a:pPr marL="0" indent="0" algn="just">
              <a:lnSpc>
                <a:spcPct val="115000"/>
              </a:lnSpc>
              <a:spcBef>
                <a:spcPts val="0"/>
              </a:spcBef>
              <a:spcAft>
                <a:spcPts val="1000"/>
              </a:spcAft>
              <a:buNone/>
            </a:pPr>
            <a:endParaRPr lang="es-ES" dirty="0">
              <a:solidFill>
                <a:schemeClr val="bg1"/>
              </a:solidFill>
            </a:endParaRPr>
          </a:p>
          <a:p>
            <a:pPr marL="0" indent="0" algn="just">
              <a:lnSpc>
                <a:spcPct val="115000"/>
              </a:lnSpc>
              <a:spcBef>
                <a:spcPts val="0"/>
              </a:spcBef>
              <a:spcAft>
                <a:spcPts val="1000"/>
              </a:spcAft>
              <a:buNone/>
            </a:pPr>
            <a:r>
              <a:rPr lang="es-ES" dirty="0">
                <a:solidFill>
                  <a:schemeClr val="bg1"/>
                </a:solidFill>
              </a:rPr>
              <a:t>Finalmente se obtiene la siguiente estructura en la carpeta </a:t>
            </a:r>
            <a:r>
              <a:rPr lang="es-ES" dirty="0" err="1">
                <a:solidFill>
                  <a:schemeClr val="bg1"/>
                </a:solidFill>
              </a:rPr>
              <a:t>Fonts</a:t>
            </a:r>
            <a:r>
              <a:rPr lang="es-ES" dirty="0">
                <a:solidFill>
                  <a:schemeClr val="bg1"/>
                </a:solidFill>
              </a:rPr>
              <a:t>.</a:t>
            </a:r>
            <a:endParaRPr lang="en-US" dirty="0">
              <a:solidFill>
                <a:schemeClr val="bg1"/>
              </a:solidFill>
            </a:endParaRP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9</a:t>
            </a:r>
          </a:p>
        </p:txBody>
      </p:sp>
      <p:sp>
        <p:nvSpPr>
          <p:cNvPr id="6" name="CuadroTexto 9">
            <a:extLst>
              <a:ext uri="{FF2B5EF4-FFF2-40B4-BE49-F238E27FC236}">
                <a16:creationId xmlns:a16="http://schemas.microsoft.com/office/drawing/2014/main" id="{4593F653-6A14-363B-AA0C-6BA98155BC73}"/>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17</a:t>
            </a:r>
          </a:p>
        </p:txBody>
      </p:sp>
      <p:sp>
        <p:nvSpPr>
          <p:cNvPr id="9" name="CuadroTexto 9">
            <a:extLst>
              <a:ext uri="{FF2B5EF4-FFF2-40B4-BE49-F238E27FC236}">
                <a16:creationId xmlns:a16="http://schemas.microsoft.com/office/drawing/2014/main" id="{5CB4EFE9-37BE-10D2-32C5-8F2EA31E1F9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18</a:t>
            </a:r>
          </a:p>
        </p:txBody>
      </p:sp>
      <p:sp>
        <p:nvSpPr>
          <p:cNvPr id="8" name="CuadroTexto 7">
            <a:extLst>
              <a:ext uri="{FF2B5EF4-FFF2-40B4-BE49-F238E27FC236}">
                <a16:creationId xmlns:a16="http://schemas.microsoft.com/office/drawing/2014/main" id="{3492C550-D41B-C915-05D5-9C58E66D7780}"/>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35</a:t>
            </a:r>
          </a:p>
        </p:txBody>
      </p:sp>
      <p:sp>
        <p:nvSpPr>
          <p:cNvPr id="2" name="Marcador de contenido 2">
            <a:extLst>
              <a:ext uri="{FF2B5EF4-FFF2-40B4-BE49-F238E27FC236}">
                <a16:creationId xmlns:a16="http://schemas.microsoft.com/office/drawing/2014/main" id="{BD8D64F2-8A2A-D2E5-157E-B6F84E3079F9}"/>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rgbClr val="FFFF00"/>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5" name="CuadroTexto 4">
            <a:extLst>
              <a:ext uri="{FF2B5EF4-FFF2-40B4-BE49-F238E27FC236}">
                <a16:creationId xmlns:a16="http://schemas.microsoft.com/office/drawing/2014/main" id="{D545E668-36D4-7006-A2A7-72068A21ED7F}"/>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50</a:t>
            </a:r>
          </a:p>
        </p:txBody>
      </p:sp>
      <p:pic>
        <p:nvPicPr>
          <p:cNvPr id="11" name="Imagen 10" descr="Captura de pantalla de un celular&#10;&#10;Descripción generada automáticamente">
            <a:extLst>
              <a:ext uri="{FF2B5EF4-FFF2-40B4-BE49-F238E27FC236}">
                <a16:creationId xmlns:a16="http://schemas.microsoft.com/office/drawing/2014/main" id="{05B1671B-7CDB-154A-57F6-BA64A12F9929}"/>
              </a:ext>
            </a:extLst>
          </p:cNvPr>
          <p:cNvPicPr>
            <a:picLocks noChangeAspect="1"/>
          </p:cNvPicPr>
          <p:nvPr/>
        </p:nvPicPr>
        <p:blipFill>
          <a:blip r:embed="rId2"/>
          <a:stretch>
            <a:fillRect/>
          </a:stretch>
        </p:blipFill>
        <p:spPr>
          <a:xfrm>
            <a:off x="4667170" y="1149588"/>
            <a:ext cx="3932881" cy="2183272"/>
          </a:xfrm>
          <a:prstGeom prst="rect">
            <a:avLst/>
          </a:prstGeom>
          <a:ln w="88900" cap="sq" cmpd="thickThin">
            <a:solidFill>
              <a:srgbClr val="000000"/>
            </a:solidFill>
            <a:prstDash val="solid"/>
            <a:miter lim="800000"/>
          </a:ln>
          <a:effectLst>
            <a:innerShdw blurRad="76200">
              <a:srgbClr val="000000"/>
            </a:innerShdw>
          </a:effectLst>
        </p:spPr>
      </p:pic>
      <p:pic>
        <p:nvPicPr>
          <p:cNvPr id="13" name="Imagen 12" descr="Interfaz de usuario gráfica, Texto&#10;&#10;Descripción generada automáticamente">
            <a:extLst>
              <a:ext uri="{FF2B5EF4-FFF2-40B4-BE49-F238E27FC236}">
                <a16:creationId xmlns:a16="http://schemas.microsoft.com/office/drawing/2014/main" id="{D28899D0-E326-6314-22CB-452BC2258416}"/>
              </a:ext>
            </a:extLst>
          </p:cNvPr>
          <p:cNvPicPr>
            <a:picLocks noChangeAspect="1"/>
          </p:cNvPicPr>
          <p:nvPr/>
        </p:nvPicPr>
        <p:blipFill rotWithShape="1">
          <a:blip r:embed="rId3"/>
          <a:srcRect b="35145"/>
          <a:stretch/>
        </p:blipFill>
        <p:spPr bwMode="auto">
          <a:xfrm>
            <a:off x="5693810" y="3736202"/>
            <a:ext cx="1879600" cy="2474595"/>
          </a:xfrm>
          <a:prstGeom prst="rect">
            <a:avLst/>
          </a:prstGeom>
          <a:ln w="889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320728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584162" y="741204"/>
            <a:ext cx="8329101" cy="1061959"/>
          </a:xfrm>
        </p:spPr>
        <p:txBody>
          <a:bodyPr>
            <a:normAutofit fontScale="47500" lnSpcReduction="20000"/>
          </a:bodyPr>
          <a:lstStyle/>
          <a:p>
            <a:pPr marL="0" marR="0" indent="0" algn="just">
              <a:lnSpc>
                <a:spcPct val="115000"/>
              </a:lnSpc>
              <a:spcBef>
                <a:spcPts val="0"/>
              </a:spcBef>
              <a:spcAft>
                <a:spcPts val="1000"/>
              </a:spcAft>
              <a:buNone/>
            </a:pPr>
            <a:r>
              <a:rPr lang="es-ES" sz="2600" dirty="0">
                <a:solidFill>
                  <a:schemeClr val="bg1"/>
                </a:solidFill>
              </a:rPr>
              <a:t>4.3.3.7		RESOURCES		</a:t>
            </a:r>
          </a:p>
          <a:p>
            <a:pPr marL="0" marR="0" indent="0" algn="just">
              <a:lnSpc>
                <a:spcPct val="115000"/>
              </a:lnSpc>
              <a:spcBef>
                <a:spcPts val="0"/>
              </a:spcBef>
              <a:spcAft>
                <a:spcPts val="1000"/>
              </a:spcAft>
              <a:buNone/>
            </a:pPr>
            <a:r>
              <a:rPr lang="es-ES" sz="2600" dirty="0">
                <a:solidFill>
                  <a:schemeClr val="bg1"/>
                </a:solidFill>
              </a:rPr>
              <a:t>Agregamos las imágenes que se van a utilizar en el proyecto en la carpeta </a:t>
            </a:r>
            <a:r>
              <a:rPr lang="es-ES" sz="2600" dirty="0" err="1">
                <a:solidFill>
                  <a:schemeClr val="bg1"/>
                </a:solidFill>
              </a:rPr>
              <a:t>Resources</a:t>
            </a:r>
            <a:r>
              <a:rPr lang="es-ES" sz="2600" dirty="0">
                <a:solidFill>
                  <a:schemeClr val="bg1"/>
                </a:solidFill>
              </a:rPr>
              <a:t>.</a:t>
            </a:r>
          </a:p>
          <a:p>
            <a:pPr marL="0" marR="0" indent="0" algn="just">
              <a:lnSpc>
                <a:spcPct val="115000"/>
              </a:lnSpc>
              <a:spcBef>
                <a:spcPts val="0"/>
              </a:spcBef>
              <a:spcAft>
                <a:spcPts val="1000"/>
              </a:spcAft>
              <a:buNone/>
            </a:pPr>
            <a:r>
              <a:rPr lang="es-ES" sz="2600" dirty="0">
                <a:solidFill>
                  <a:schemeClr val="bg1"/>
                </a:solidFill>
              </a:rPr>
              <a:t>Seguido de eso agregamos las imágenes al proyecto en Visual Studio 2022 para ello se hace clic derecho sobre la carpeta, agregar, elemento existente.</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rgbClr val="FFFF00"/>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51</a:t>
            </a:r>
          </a:p>
        </p:txBody>
      </p:sp>
      <p:pic>
        <p:nvPicPr>
          <p:cNvPr id="9" name="Imagen 8">
            <a:extLst>
              <a:ext uri="{FF2B5EF4-FFF2-40B4-BE49-F238E27FC236}">
                <a16:creationId xmlns:a16="http://schemas.microsoft.com/office/drawing/2014/main" id="{CD511F43-3A7F-F610-A602-93F3D6B2C798}"/>
              </a:ext>
            </a:extLst>
          </p:cNvPr>
          <p:cNvPicPr>
            <a:picLocks noChangeAspect="1"/>
          </p:cNvPicPr>
          <p:nvPr/>
        </p:nvPicPr>
        <p:blipFill>
          <a:blip r:embed="rId2"/>
          <a:stretch>
            <a:fillRect/>
          </a:stretch>
        </p:blipFill>
        <p:spPr>
          <a:xfrm>
            <a:off x="2341639" y="2027835"/>
            <a:ext cx="5134774" cy="2629624"/>
          </a:xfrm>
          <a:prstGeom prst="rect">
            <a:avLst/>
          </a:prstGeom>
          <a:ln w="88900" cap="sq" cmpd="thickThin">
            <a:solidFill>
              <a:srgbClr val="000000"/>
            </a:solidFill>
            <a:prstDash val="solid"/>
            <a:miter lim="800000"/>
          </a:ln>
          <a:effectLst>
            <a:innerShdw blurRad="76200">
              <a:srgbClr val="000000"/>
            </a:innerShdw>
          </a:effectLst>
        </p:spPr>
      </p:pic>
      <p:pic>
        <p:nvPicPr>
          <p:cNvPr id="11" name="Imagen 10">
            <a:extLst>
              <a:ext uri="{FF2B5EF4-FFF2-40B4-BE49-F238E27FC236}">
                <a16:creationId xmlns:a16="http://schemas.microsoft.com/office/drawing/2014/main" id="{B38A410D-0620-D17E-BE0C-BC9E1C4793E8}"/>
              </a:ext>
            </a:extLst>
          </p:cNvPr>
          <p:cNvPicPr>
            <a:picLocks noChangeAspect="1"/>
          </p:cNvPicPr>
          <p:nvPr/>
        </p:nvPicPr>
        <p:blipFill>
          <a:blip r:embed="rId3"/>
          <a:stretch>
            <a:fillRect/>
          </a:stretch>
        </p:blipFill>
        <p:spPr>
          <a:xfrm>
            <a:off x="1673283" y="5215409"/>
            <a:ext cx="6477735" cy="53590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525902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p:spPr>
        <p:txBody>
          <a:bodyPr>
            <a:normAutofit fontScale="85000" lnSpcReduction="10000"/>
          </a:bodyPr>
          <a:lstStyle/>
          <a:p>
            <a:pPr marL="0" indent="0" algn="just">
              <a:lnSpc>
                <a:spcPct val="115000"/>
              </a:lnSpc>
              <a:spcBef>
                <a:spcPts val="0"/>
              </a:spcBef>
              <a:spcAft>
                <a:spcPts val="1000"/>
              </a:spcAft>
              <a:buNone/>
            </a:pPr>
            <a:r>
              <a:rPr lang="es-ES" dirty="0">
                <a:solidFill>
                  <a:schemeClr val="bg1"/>
                </a:solidFill>
              </a:rPr>
              <a:t>Finalmente se realiza la creación del archivo de Recursos al proyecto que nos sirva para declarar los distintos tipos de archivos que se van a utilizar, para ello se hace clic derecho sobre el proyecto, agregar, elemento nuevo.</a:t>
            </a:r>
          </a:p>
          <a:p>
            <a:pPr marL="0" indent="0" algn="just">
              <a:lnSpc>
                <a:spcPct val="115000"/>
              </a:lnSpc>
              <a:spcBef>
                <a:spcPts val="0"/>
              </a:spcBef>
              <a:spcAft>
                <a:spcPts val="1000"/>
              </a:spcAft>
              <a:buNone/>
            </a:pPr>
            <a:endParaRPr lang="es-ES" dirty="0">
              <a:solidFill>
                <a:schemeClr val="bg1"/>
              </a:solidFill>
            </a:endParaRPr>
          </a:p>
          <a:p>
            <a:pPr marL="0" indent="0" algn="just">
              <a:lnSpc>
                <a:spcPct val="115000"/>
              </a:lnSpc>
              <a:spcBef>
                <a:spcPts val="0"/>
              </a:spcBef>
              <a:spcAft>
                <a:spcPts val="1000"/>
              </a:spcAft>
              <a:buNone/>
            </a:pPr>
            <a:r>
              <a:rPr lang="es-ES" dirty="0">
                <a:solidFill>
                  <a:schemeClr val="bg1"/>
                </a:solidFill>
              </a:rPr>
              <a:t>Se deberá selecciona el tipo de archivo que se va a crear en este caso es de recurso.</a:t>
            </a:r>
          </a:p>
          <a:p>
            <a:pPr marL="0" indent="0" algn="just">
              <a:lnSpc>
                <a:spcPct val="115000"/>
              </a:lnSpc>
              <a:spcBef>
                <a:spcPts val="0"/>
              </a:spcBef>
              <a:spcAft>
                <a:spcPts val="1000"/>
              </a:spcAft>
              <a:buNone/>
            </a:pPr>
            <a:endParaRPr lang="es-ES" dirty="0">
              <a:solidFill>
                <a:schemeClr val="bg1"/>
              </a:solidFill>
            </a:endParaRPr>
          </a:p>
          <a:p>
            <a:pPr marL="0" indent="0" algn="just">
              <a:lnSpc>
                <a:spcPct val="115000"/>
              </a:lnSpc>
              <a:spcBef>
                <a:spcPts val="0"/>
              </a:spcBef>
              <a:spcAft>
                <a:spcPts val="1000"/>
              </a:spcAft>
              <a:buNone/>
            </a:pPr>
            <a:r>
              <a:rPr lang="es-ES" dirty="0">
                <a:solidFill>
                  <a:schemeClr val="bg1"/>
                </a:solidFill>
              </a:rPr>
              <a:t>Una vez creado el archivo de recurso se deberá agregar los archivos que se van a utilizar en el proyecto, las cuales serán las imágenes y las fuentes de letra, como se muestra en la siguiente ilustración.</a:t>
            </a:r>
            <a:endParaRPr lang="en-US" dirty="0">
              <a:solidFill>
                <a:schemeClr val="bg1"/>
              </a:solidFill>
            </a:endParaRP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9</a:t>
            </a:r>
          </a:p>
        </p:txBody>
      </p:sp>
      <p:sp>
        <p:nvSpPr>
          <p:cNvPr id="6" name="CuadroTexto 9">
            <a:extLst>
              <a:ext uri="{FF2B5EF4-FFF2-40B4-BE49-F238E27FC236}">
                <a16:creationId xmlns:a16="http://schemas.microsoft.com/office/drawing/2014/main" id="{4593F653-6A14-363B-AA0C-6BA98155BC73}"/>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17</a:t>
            </a:r>
          </a:p>
        </p:txBody>
      </p:sp>
      <p:sp>
        <p:nvSpPr>
          <p:cNvPr id="9" name="CuadroTexto 9">
            <a:extLst>
              <a:ext uri="{FF2B5EF4-FFF2-40B4-BE49-F238E27FC236}">
                <a16:creationId xmlns:a16="http://schemas.microsoft.com/office/drawing/2014/main" id="{5CB4EFE9-37BE-10D2-32C5-8F2EA31E1F9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18</a:t>
            </a:r>
          </a:p>
        </p:txBody>
      </p:sp>
      <p:sp>
        <p:nvSpPr>
          <p:cNvPr id="8" name="CuadroTexto 7">
            <a:extLst>
              <a:ext uri="{FF2B5EF4-FFF2-40B4-BE49-F238E27FC236}">
                <a16:creationId xmlns:a16="http://schemas.microsoft.com/office/drawing/2014/main" id="{3492C550-D41B-C915-05D5-9C58E66D7780}"/>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35</a:t>
            </a:r>
          </a:p>
        </p:txBody>
      </p:sp>
      <p:sp>
        <p:nvSpPr>
          <p:cNvPr id="2" name="Marcador de contenido 2">
            <a:extLst>
              <a:ext uri="{FF2B5EF4-FFF2-40B4-BE49-F238E27FC236}">
                <a16:creationId xmlns:a16="http://schemas.microsoft.com/office/drawing/2014/main" id="{BD8D64F2-8A2A-D2E5-157E-B6F84E3079F9}"/>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rgbClr val="FFFF00"/>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rgbClr val="FFFF00"/>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5" name="CuadroTexto 4">
            <a:extLst>
              <a:ext uri="{FF2B5EF4-FFF2-40B4-BE49-F238E27FC236}">
                <a16:creationId xmlns:a16="http://schemas.microsoft.com/office/drawing/2014/main" id="{D545E668-36D4-7006-A2A7-72068A21ED7F}"/>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52</a:t>
            </a:r>
          </a:p>
        </p:txBody>
      </p:sp>
      <p:pic>
        <p:nvPicPr>
          <p:cNvPr id="4" name="Imagen 3">
            <a:extLst>
              <a:ext uri="{FF2B5EF4-FFF2-40B4-BE49-F238E27FC236}">
                <a16:creationId xmlns:a16="http://schemas.microsoft.com/office/drawing/2014/main" id="{F9772A5D-C6F9-DF16-1EF6-4E4A9EF5CF13}"/>
              </a:ext>
            </a:extLst>
          </p:cNvPr>
          <p:cNvPicPr>
            <a:picLocks noChangeAspect="1"/>
          </p:cNvPicPr>
          <p:nvPr/>
        </p:nvPicPr>
        <p:blipFill>
          <a:blip r:embed="rId2"/>
          <a:stretch>
            <a:fillRect/>
          </a:stretch>
        </p:blipFill>
        <p:spPr>
          <a:xfrm>
            <a:off x="4849791" y="792480"/>
            <a:ext cx="3449917" cy="1277661"/>
          </a:xfrm>
          <a:prstGeom prst="rect">
            <a:avLst/>
          </a:prstGeom>
          <a:ln w="88900" cap="sq" cmpd="thickThin">
            <a:solidFill>
              <a:srgbClr val="000000"/>
            </a:solidFill>
            <a:prstDash val="solid"/>
            <a:miter lim="800000"/>
          </a:ln>
          <a:effectLst>
            <a:innerShdw blurRad="76200">
              <a:srgbClr val="000000"/>
            </a:innerShdw>
          </a:effectLst>
        </p:spPr>
      </p:pic>
      <p:pic>
        <p:nvPicPr>
          <p:cNvPr id="7" name="Imagen 6" descr="Captura de pantalla de un celular&#10;&#10;Descripción generada automáticamente">
            <a:extLst>
              <a:ext uri="{FF2B5EF4-FFF2-40B4-BE49-F238E27FC236}">
                <a16:creationId xmlns:a16="http://schemas.microsoft.com/office/drawing/2014/main" id="{1EF7D202-6EBD-0355-72DB-AA2A87992276}"/>
              </a:ext>
            </a:extLst>
          </p:cNvPr>
          <p:cNvPicPr>
            <a:picLocks noChangeAspect="1"/>
          </p:cNvPicPr>
          <p:nvPr/>
        </p:nvPicPr>
        <p:blipFill>
          <a:blip r:embed="rId3"/>
          <a:stretch>
            <a:fillRect/>
          </a:stretch>
        </p:blipFill>
        <p:spPr>
          <a:xfrm>
            <a:off x="5037432" y="2366476"/>
            <a:ext cx="3074634" cy="2125047"/>
          </a:xfrm>
          <a:prstGeom prst="rect">
            <a:avLst/>
          </a:prstGeom>
          <a:ln w="88900" cap="sq" cmpd="thickThin">
            <a:solidFill>
              <a:srgbClr val="000000"/>
            </a:solidFill>
            <a:prstDash val="solid"/>
            <a:miter lim="800000"/>
          </a:ln>
          <a:effectLst>
            <a:innerShdw blurRad="76200">
              <a:srgbClr val="000000"/>
            </a:innerShdw>
          </a:effectLst>
        </p:spPr>
      </p:pic>
      <p:pic>
        <p:nvPicPr>
          <p:cNvPr id="14" name="Imagen 13">
            <a:extLst>
              <a:ext uri="{FF2B5EF4-FFF2-40B4-BE49-F238E27FC236}">
                <a16:creationId xmlns:a16="http://schemas.microsoft.com/office/drawing/2014/main" id="{70EF488A-4862-602B-AC05-3A8D6AE1716B}"/>
              </a:ext>
            </a:extLst>
          </p:cNvPr>
          <p:cNvPicPr>
            <a:picLocks noChangeAspect="1"/>
          </p:cNvPicPr>
          <p:nvPr/>
        </p:nvPicPr>
        <p:blipFill>
          <a:blip r:embed="rId4"/>
          <a:stretch>
            <a:fillRect/>
          </a:stretch>
        </p:blipFill>
        <p:spPr>
          <a:xfrm>
            <a:off x="5037433" y="4787858"/>
            <a:ext cx="3074633" cy="189602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634987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584162" y="741204"/>
            <a:ext cx="8329101" cy="1061959"/>
          </a:xfrm>
        </p:spPr>
        <p:txBody>
          <a:bodyPr>
            <a:normAutofit fontScale="47500" lnSpcReduction="20000"/>
          </a:bodyPr>
          <a:lstStyle/>
          <a:p>
            <a:pPr marL="0" marR="0" indent="0" algn="just">
              <a:lnSpc>
                <a:spcPct val="115000"/>
              </a:lnSpc>
              <a:spcBef>
                <a:spcPts val="0"/>
              </a:spcBef>
              <a:spcAft>
                <a:spcPts val="1000"/>
              </a:spcAft>
              <a:buNone/>
            </a:pPr>
            <a:r>
              <a:rPr lang="es-ES" sz="2600" dirty="0">
                <a:solidFill>
                  <a:schemeClr val="bg1"/>
                </a:solidFill>
              </a:rPr>
              <a:t>4.4		EJECUCIÓN DEL PROYECTO	</a:t>
            </a:r>
          </a:p>
          <a:p>
            <a:pPr marL="0" marR="0" indent="0" algn="just">
              <a:lnSpc>
                <a:spcPct val="115000"/>
              </a:lnSpc>
              <a:spcBef>
                <a:spcPts val="0"/>
              </a:spcBef>
              <a:spcAft>
                <a:spcPts val="1000"/>
              </a:spcAft>
              <a:buNone/>
            </a:pPr>
            <a:r>
              <a:rPr lang="es-ES" sz="2600" dirty="0">
                <a:solidFill>
                  <a:schemeClr val="bg1"/>
                </a:solidFill>
              </a:rPr>
              <a:t>Considerando que el proyecto realizado contiene dos proyectos los cuales son el Cliente y el Servidor se procederá primero a la ejecución del proyecto Servidor, puesto que se requiere de este servicio para poder registrarnos como usuarios en el Cliente.</a:t>
            </a:r>
          </a:p>
          <a:p>
            <a:pPr marL="0" marR="0" indent="0" algn="just">
              <a:lnSpc>
                <a:spcPct val="115000"/>
              </a:lnSpc>
              <a:spcBef>
                <a:spcPts val="0"/>
              </a:spcBef>
              <a:spcAft>
                <a:spcPts val="1000"/>
              </a:spcAft>
              <a:buNone/>
            </a:pPr>
            <a:r>
              <a:rPr lang="es-ES" sz="2600" dirty="0">
                <a:solidFill>
                  <a:schemeClr val="bg1"/>
                </a:solidFill>
              </a:rPr>
              <a:t>Para ejecutar el proyecto Servidor se tiene que hacer clic sobre iniciar como se muestra en la siguiente ilustración.</a:t>
            </a:r>
          </a:p>
        </p:txBody>
      </p:sp>
      <p:sp>
        <p:nvSpPr>
          <p:cNvPr id="18" name="CuadroTexto 17">
            <a:extLst>
              <a:ext uri="{FF2B5EF4-FFF2-40B4-BE49-F238E27FC236}">
                <a16:creationId xmlns:a16="http://schemas.microsoft.com/office/drawing/2014/main" id="{3B880CC0-B7A4-486E-8C5B-C7D15855C1AD}"/>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11</a:t>
            </a:r>
          </a:p>
        </p:txBody>
      </p:sp>
      <p:sp>
        <p:nvSpPr>
          <p:cNvPr id="5" name="CuadroTexto 9">
            <a:extLst>
              <a:ext uri="{FF2B5EF4-FFF2-40B4-BE49-F238E27FC236}">
                <a16:creationId xmlns:a16="http://schemas.microsoft.com/office/drawing/2014/main" id="{562A959D-997D-98DE-3633-5E49598F00C1}"/>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16</a:t>
            </a:r>
          </a:p>
        </p:txBody>
      </p:sp>
      <p:sp>
        <p:nvSpPr>
          <p:cNvPr id="8" name="CuadroTexto 9">
            <a:extLst>
              <a:ext uri="{FF2B5EF4-FFF2-40B4-BE49-F238E27FC236}">
                <a16:creationId xmlns:a16="http://schemas.microsoft.com/office/drawing/2014/main" id="{3AAA705B-D56D-24A0-0B70-182BC3EEFF1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16</a:t>
            </a:r>
          </a:p>
        </p:txBody>
      </p:sp>
      <p:sp>
        <p:nvSpPr>
          <p:cNvPr id="7" name="CuadroTexto 6">
            <a:extLst>
              <a:ext uri="{FF2B5EF4-FFF2-40B4-BE49-F238E27FC236}">
                <a16:creationId xmlns:a16="http://schemas.microsoft.com/office/drawing/2014/main" id="{8338FD19-E3AE-882C-2EFF-288007D157FD}"/>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33</a:t>
            </a:r>
          </a:p>
        </p:txBody>
      </p:sp>
      <p:sp>
        <p:nvSpPr>
          <p:cNvPr id="4" name="Marcador de contenido 2">
            <a:extLst>
              <a:ext uri="{FF2B5EF4-FFF2-40B4-BE49-F238E27FC236}">
                <a16:creationId xmlns:a16="http://schemas.microsoft.com/office/drawing/2014/main" id="{52B6A1D5-C9A7-7FE2-1CF9-6C526527F86B}"/>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rgbClr val="FFFF00"/>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6" name="CuadroTexto 5">
            <a:extLst>
              <a:ext uri="{FF2B5EF4-FFF2-40B4-BE49-F238E27FC236}">
                <a16:creationId xmlns:a16="http://schemas.microsoft.com/office/drawing/2014/main" id="{8E3952B5-644A-5A17-ADF6-7CE17126C4F1}"/>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53</a:t>
            </a:r>
          </a:p>
        </p:txBody>
      </p:sp>
      <p:pic>
        <p:nvPicPr>
          <p:cNvPr id="2" name="Imagen 1" descr="Interfaz de usuario gráfica, Texto, Aplicación&#10;&#10;Descripción generada automáticamente">
            <a:extLst>
              <a:ext uri="{FF2B5EF4-FFF2-40B4-BE49-F238E27FC236}">
                <a16:creationId xmlns:a16="http://schemas.microsoft.com/office/drawing/2014/main" id="{133AB526-DAF1-CB3C-E755-3007B9A515B2}"/>
              </a:ext>
            </a:extLst>
          </p:cNvPr>
          <p:cNvPicPr>
            <a:picLocks noChangeAspect="1"/>
          </p:cNvPicPr>
          <p:nvPr/>
        </p:nvPicPr>
        <p:blipFill>
          <a:blip r:embed="rId2"/>
          <a:stretch>
            <a:fillRect/>
          </a:stretch>
        </p:blipFill>
        <p:spPr>
          <a:xfrm>
            <a:off x="1601491" y="2303097"/>
            <a:ext cx="5919043" cy="285001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2170167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p:spPr>
        <p:txBody>
          <a:bodyPr>
            <a:normAutofit/>
          </a:bodyPr>
          <a:lstStyle/>
          <a:p>
            <a:pPr marL="0" indent="0" algn="just">
              <a:lnSpc>
                <a:spcPct val="115000"/>
              </a:lnSpc>
              <a:spcBef>
                <a:spcPts val="0"/>
              </a:spcBef>
              <a:spcAft>
                <a:spcPts val="1000"/>
              </a:spcAft>
              <a:buNone/>
            </a:pPr>
            <a:r>
              <a:rPr lang="es-ES" dirty="0">
                <a:solidFill>
                  <a:schemeClr val="bg1"/>
                </a:solidFill>
              </a:rPr>
              <a:t>Una vez que se levanta el proyecto servidor se mostrará una ventana de consola donde se podrá ver la actividad que se encuentra ejecutándose en el cliente.</a:t>
            </a:r>
            <a:endParaRPr lang="en-US" dirty="0">
              <a:solidFill>
                <a:schemeClr val="bg1"/>
              </a:solidFill>
            </a:endParaRP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9</a:t>
            </a:r>
          </a:p>
        </p:txBody>
      </p:sp>
      <p:sp>
        <p:nvSpPr>
          <p:cNvPr id="6" name="CuadroTexto 9">
            <a:extLst>
              <a:ext uri="{FF2B5EF4-FFF2-40B4-BE49-F238E27FC236}">
                <a16:creationId xmlns:a16="http://schemas.microsoft.com/office/drawing/2014/main" id="{4593F653-6A14-363B-AA0C-6BA98155BC73}"/>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17</a:t>
            </a:r>
          </a:p>
        </p:txBody>
      </p:sp>
      <p:sp>
        <p:nvSpPr>
          <p:cNvPr id="9" name="CuadroTexto 9">
            <a:extLst>
              <a:ext uri="{FF2B5EF4-FFF2-40B4-BE49-F238E27FC236}">
                <a16:creationId xmlns:a16="http://schemas.microsoft.com/office/drawing/2014/main" id="{5CB4EFE9-37BE-10D2-32C5-8F2EA31E1F9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18</a:t>
            </a:r>
          </a:p>
        </p:txBody>
      </p:sp>
      <p:sp>
        <p:nvSpPr>
          <p:cNvPr id="8" name="CuadroTexto 7">
            <a:extLst>
              <a:ext uri="{FF2B5EF4-FFF2-40B4-BE49-F238E27FC236}">
                <a16:creationId xmlns:a16="http://schemas.microsoft.com/office/drawing/2014/main" id="{3492C550-D41B-C915-05D5-9C58E66D7780}"/>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35</a:t>
            </a:r>
          </a:p>
        </p:txBody>
      </p:sp>
      <p:sp>
        <p:nvSpPr>
          <p:cNvPr id="2" name="Marcador de contenido 2">
            <a:extLst>
              <a:ext uri="{FF2B5EF4-FFF2-40B4-BE49-F238E27FC236}">
                <a16:creationId xmlns:a16="http://schemas.microsoft.com/office/drawing/2014/main" id="{BD8D64F2-8A2A-D2E5-157E-B6F84E3079F9}"/>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rgbClr val="FFFF00"/>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5" name="CuadroTexto 4">
            <a:extLst>
              <a:ext uri="{FF2B5EF4-FFF2-40B4-BE49-F238E27FC236}">
                <a16:creationId xmlns:a16="http://schemas.microsoft.com/office/drawing/2014/main" id="{D545E668-36D4-7006-A2A7-72068A21ED7F}"/>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54</a:t>
            </a:r>
          </a:p>
        </p:txBody>
      </p:sp>
      <p:pic>
        <p:nvPicPr>
          <p:cNvPr id="11" name="Imagen 10" descr="Texto&#10;&#10;Descripción generada automáticamente">
            <a:extLst>
              <a:ext uri="{FF2B5EF4-FFF2-40B4-BE49-F238E27FC236}">
                <a16:creationId xmlns:a16="http://schemas.microsoft.com/office/drawing/2014/main" id="{2241B102-71C8-EB19-D1F6-60A98A82EB97}"/>
              </a:ext>
            </a:extLst>
          </p:cNvPr>
          <p:cNvPicPr>
            <a:picLocks noChangeAspect="1"/>
          </p:cNvPicPr>
          <p:nvPr/>
        </p:nvPicPr>
        <p:blipFill rotWithShape="1">
          <a:blip r:embed="rId2"/>
          <a:srcRect b="72497"/>
          <a:stretch/>
        </p:blipFill>
        <p:spPr bwMode="auto">
          <a:xfrm>
            <a:off x="4557478" y="3026412"/>
            <a:ext cx="4152265" cy="600075"/>
          </a:xfrm>
          <a:prstGeom prst="rect">
            <a:avLst/>
          </a:prstGeom>
          <a:ln w="88900" cap="sq" cmpd="thickThin"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innerShdw blurRad="76200">
              <a:srgbClr val="000000"/>
            </a:inn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200679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p:spPr>
        <p:txBody>
          <a:bodyPr>
            <a:normAutofit/>
          </a:bodyPr>
          <a:lstStyle/>
          <a:p>
            <a:pPr marL="0" indent="0" algn="just">
              <a:lnSpc>
                <a:spcPct val="115000"/>
              </a:lnSpc>
              <a:spcBef>
                <a:spcPts val="0"/>
              </a:spcBef>
              <a:spcAft>
                <a:spcPts val="1000"/>
              </a:spcAft>
              <a:buNone/>
            </a:pPr>
            <a:r>
              <a:rPr lang="es-ES" dirty="0">
                <a:solidFill>
                  <a:schemeClr val="bg1"/>
                </a:solidFill>
              </a:rPr>
              <a:t>Una vez que tenemos el servidor en línea esperando la conexión de los usuarios, procedemos a ejecutar el proyecto cliente, para ello nos dirigimos al proyecto y le damos clic en la función de iniciar como se muestra en la siguiente ilustración.</a:t>
            </a:r>
          </a:p>
          <a:p>
            <a:pPr marL="0" indent="0" algn="just">
              <a:lnSpc>
                <a:spcPct val="115000"/>
              </a:lnSpc>
              <a:spcBef>
                <a:spcPts val="0"/>
              </a:spcBef>
              <a:spcAft>
                <a:spcPts val="1000"/>
              </a:spcAft>
              <a:buNone/>
            </a:pPr>
            <a:r>
              <a:rPr lang="es-ES" dirty="0">
                <a:solidFill>
                  <a:schemeClr val="bg1"/>
                </a:solidFill>
              </a:rPr>
              <a:t>Se muestra la siguiente ilustración donde se pedirá el nombre del usuario que desea conectarse a la aplicación de mensajería.</a:t>
            </a:r>
          </a:p>
          <a:p>
            <a:pPr marL="0" indent="0" algn="just">
              <a:lnSpc>
                <a:spcPct val="115000"/>
              </a:lnSpc>
              <a:spcBef>
                <a:spcPts val="0"/>
              </a:spcBef>
              <a:spcAft>
                <a:spcPts val="1000"/>
              </a:spcAft>
              <a:buNone/>
            </a:pPr>
            <a:r>
              <a:rPr lang="es-ES" dirty="0">
                <a:solidFill>
                  <a:schemeClr val="bg1"/>
                </a:solidFill>
              </a:rPr>
              <a:t>Se ingresa el dato solicitado el cual el usuario tomará el nombre de Kevin y hacemos clic en siguiente.</a:t>
            </a:r>
            <a:endParaRPr lang="en-US" dirty="0">
              <a:solidFill>
                <a:schemeClr val="bg1"/>
              </a:solidFill>
            </a:endParaRP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9</a:t>
            </a:r>
          </a:p>
        </p:txBody>
      </p:sp>
      <p:sp>
        <p:nvSpPr>
          <p:cNvPr id="6" name="CuadroTexto 9">
            <a:extLst>
              <a:ext uri="{FF2B5EF4-FFF2-40B4-BE49-F238E27FC236}">
                <a16:creationId xmlns:a16="http://schemas.microsoft.com/office/drawing/2014/main" id="{4593F653-6A14-363B-AA0C-6BA98155BC73}"/>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17</a:t>
            </a:r>
          </a:p>
        </p:txBody>
      </p:sp>
      <p:sp>
        <p:nvSpPr>
          <p:cNvPr id="9" name="CuadroTexto 9">
            <a:extLst>
              <a:ext uri="{FF2B5EF4-FFF2-40B4-BE49-F238E27FC236}">
                <a16:creationId xmlns:a16="http://schemas.microsoft.com/office/drawing/2014/main" id="{5CB4EFE9-37BE-10D2-32C5-8F2EA31E1F9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18</a:t>
            </a:r>
          </a:p>
        </p:txBody>
      </p:sp>
      <p:sp>
        <p:nvSpPr>
          <p:cNvPr id="8" name="CuadroTexto 7">
            <a:extLst>
              <a:ext uri="{FF2B5EF4-FFF2-40B4-BE49-F238E27FC236}">
                <a16:creationId xmlns:a16="http://schemas.microsoft.com/office/drawing/2014/main" id="{3492C550-D41B-C915-05D5-9C58E66D7780}"/>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35</a:t>
            </a:r>
          </a:p>
        </p:txBody>
      </p:sp>
      <p:sp>
        <p:nvSpPr>
          <p:cNvPr id="2" name="Marcador de contenido 2">
            <a:extLst>
              <a:ext uri="{FF2B5EF4-FFF2-40B4-BE49-F238E27FC236}">
                <a16:creationId xmlns:a16="http://schemas.microsoft.com/office/drawing/2014/main" id="{BD8D64F2-8A2A-D2E5-157E-B6F84E3079F9}"/>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rgbClr val="FFFF00"/>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5" name="CuadroTexto 4">
            <a:extLst>
              <a:ext uri="{FF2B5EF4-FFF2-40B4-BE49-F238E27FC236}">
                <a16:creationId xmlns:a16="http://schemas.microsoft.com/office/drawing/2014/main" id="{D545E668-36D4-7006-A2A7-72068A21ED7F}"/>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55</a:t>
            </a:r>
          </a:p>
        </p:txBody>
      </p:sp>
      <p:pic>
        <p:nvPicPr>
          <p:cNvPr id="4" name="Imagen 3">
            <a:extLst>
              <a:ext uri="{FF2B5EF4-FFF2-40B4-BE49-F238E27FC236}">
                <a16:creationId xmlns:a16="http://schemas.microsoft.com/office/drawing/2014/main" id="{C24708CC-3598-B3AE-222D-47AA150B02BD}"/>
              </a:ext>
            </a:extLst>
          </p:cNvPr>
          <p:cNvPicPr>
            <a:picLocks noChangeAspect="1"/>
          </p:cNvPicPr>
          <p:nvPr/>
        </p:nvPicPr>
        <p:blipFill>
          <a:blip r:embed="rId2"/>
          <a:stretch>
            <a:fillRect/>
          </a:stretch>
        </p:blipFill>
        <p:spPr>
          <a:xfrm>
            <a:off x="5071238" y="859872"/>
            <a:ext cx="3409782" cy="1943733"/>
          </a:xfrm>
          <a:prstGeom prst="rect">
            <a:avLst/>
          </a:prstGeom>
          <a:ln w="88900" cap="sq" cmpd="thickThin">
            <a:solidFill>
              <a:srgbClr val="000000"/>
            </a:solidFill>
            <a:prstDash val="solid"/>
            <a:miter lim="800000"/>
          </a:ln>
          <a:effectLst>
            <a:innerShdw blurRad="76200">
              <a:srgbClr val="000000"/>
            </a:innerShdw>
          </a:effectLst>
        </p:spPr>
      </p:pic>
      <p:pic>
        <p:nvPicPr>
          <p:cNvPr id="7" name="Imagen 6" descr="Interfaz de usuario gráfica, Texto&#10;&#10;Descripción generada automáticamente">
            <a:extLst>
              <a:ext uri="{FF2B5EF4-FFF2-40B4-BE49-F238E27FC236}">
                <a16:creationId xmlns:a16="http://schemas.microsoft.com/office/drawing/2014/main" id="{F3BA1265-8DD9-07BD-6302-7D1F8D76CB44}"/>
              </a:ext>
            </a:extLst>
          </p:cNvPr>
          <p:cNvPicPr>
            <a:picLocks noChangeAspect="1"/>
          </p:cNvPicPr>
          <p:nvPr/>
        </p:nvPicPr>
        <p:blipFill>
          <a:blip r:embed="rId3"/>
          <a:stretch>
            <a:fillRect/>
          </a:stretch>
        </p:blipFill>
        <p:spPr>
          <a:xfrm>
            <a:off x="4308732" y="3203714"/>
            <a:ext cx="3281229" cy="1836147"/>
          </a:xfrm>
          <a:prstGeom prst="rect">
            <a:avLst/>
          </a:prstGeom>
          <a:ln w="88900" cap="sq" cmpd="thickThin">
            <a:solidFill>
              <a:srgbClr val="000000"/>
            </a:solidFill>
            <a:prstDash val="solid"/>
            <a:miter lim="800000"/>
          </a:ln>
          <a:effectLst>
            <a:innerShdw blurRad="76200">
              <a:srgbClr val="000000"/>
            </a:innerShdw>
          </a:effectLst>
        </p:spPr>
      </p:pic>
      <p:pic>
        <p:nvPicPr>
          <p:cNvPr id="13" name="Imagen 12" descr="Interfaz de usuario gráfica, Texto&#10;&#10;Descripción generada automáticamente">
            <a:extLst>
              <a:ext uri="{FF2B5EF4-FFF2-40B4-BE49-F238E27FC236}">
                <a16:creationId xmlns:a16="http://schemas.microsoft.com/office/drawing/2014/main" id="{40BB655A-B4C4-C250-DA74-F0C42A24709A}"/>
              </a:ext>
            </a:extLst>
          </p:cNvPr>
          <p:cNvPicPr>
            <a:picLocks noChangeAspect="1"/>
          </p:cNvPicPr>
          <p:nvPr/>
        </p:nvPicPr>
        <p:blipFill>
          <a:blip r:embed="rId4"/>
          <a:stretch>
            <a:fillRect/>
          </a:stretch>
        </p:blipFill>
        <p:spPr>
          <a:xfrm>
            <a:off x="5704193" y="4648775"/>
            <a:ext cx="3181350" cy="180911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618009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p:spPr>
        <p:txBody>
          <a:bodyPr>
            <a:normAutofit/>
          </a:bodyPr>
          <a:lstStyle/>
          <a:p>
            <a:pPr marL="0" indent="0" algn="just">
              <a:lnSpc>
                <a:spcPct val="115000"/>
              </a:lnSpc>
              <a:spcBef>
                <a:spcPts val="0"/>
              </a:spcBef>
              <a:spcAft>
                <a:spcPts val="1000"/>
              </a:spcAft>
              <a:buNone/>
            </a:pPr>
            <a:r>
              <a:rPr lang="es-ES" dirty="0">
                <a:solidFill>
                  <a:schemeClr val="bg1"/>
                </a:solidFill>
              </a:rPr>
              <a:t>Una vez ingresado el nombre del usuario se accede a la ventana de mensajería, pero puesto que la aplicación es un chat se requiere de al menos dos usuarios.</a:t>
            </a:r>
          </a:p>
          <a:p>
            <a:pPr marL="0" indent="0" algn="just">
              <a:lnSpc>
                <a:spcPct val="115000"/>
              </a:lnSpc>
              <a:spcBef>
                <a:spcPts val="0"/>
              </a:spcBef>
              <a:spcAft>
                <a:spcPts val="1000"/>
              </a:spcAft>
              <a:buNone/>
            </a:pPr>
            <a:r>
              <a:rPr lang="es-ES" dirty="0">
                <a:solidFill>
                  <a:schemeClr val="bg1"/>
                </a:solidFill>
              </a:rPr>
              <a:t>Se procede a realizar el registro de un segundo usuario para poder mantener una conversación entre los dos usuarios registrados, para ello hay que acceder a una ruta donde se almacena el .exe del proyecto, el segundo usuario lo vamos a registrar con el nombre de Steven.</a:t>
            </a:r>
            <a:endParaRPr lang="en-US" dirty="0">
              <a:solidFill>
                <a:schemeClr val="bg1"/>
              </a:solidFill>
            </a:endParaRP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9</a:t>
            </a:r>
          </a:p>
        </p:txBody>
      </p:sp>
      <p:sp>
        <p:nvSpPr>
          <p:cNvPr id="6" name="CuadroTexto 9">
            <a:extLst>
              <a:ext uri="{FF2B5EF4-FFF2-40B4-BE49-F238E27FC236}">
                <a16:creationId xmlns:a16="http://schemas.microsoft.com/office/drawing/2014/main" id="{4593F653-6A14-363B-AA0C-6BA98155BC73}"/>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17</a:t>
            </a:r>
          </a:p>
        </p:txBody>
      </p:sp>
      <p:sp>
        <p:nvSpPr>
          <p:cNvPr id="9" name="CuadroTexto 9">
            <a:extLst>
              <a:ext uri="{FF2B5EF4-FFF2-40B4-BE49-F238E27FC236}">
                <a16:creationId xmlns:a16="http://schemas.microsoft.com/office/drawing/2014/main" id="{5CB4EFE9-37BE-10D2-32C5-8F2EA31E1F9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18</a:t>
            </a:r>
          </a:p>
        </p:txBody>
      </p:sp>
      <p:sp>
        <p:nvSpPr>
          <p:cNvPr id="8" name="CuadroTexto 7">
            <a:extLst>
              <a:ext uri="{FF2B5EF4-FFF2-40B4-BE49-F238E27FC236}">
                <a16:creationId xmlns:a16="http://schemas.microsoft.com/office/drawing/2014/main" id="{3492C550-D41B-C915-05D5-9C58E66D7780}"/>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35</a:t>
            </a:r>
          </a:p>
        </p:txBody>
      </p:sp>
      <p:sp>
        <p:nvSpPr>
          <p:cNvPr id="2" name="Marcador de contenido 2">
            <a:extLst>
              <a:ext uri="{FF2B5EF4-FFF2-40B4-BE49-F238E27FC236}">
                <a16:creationId xmlns:a16="http://schemas.microsoft.com/office/drawing/2014/main" id="{BD8D64F2-8A2A-D2E5-157E-B6F84E3079F9}"/>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rgbClr val="FFFF00"/>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5" name="CuadroTexto 4">
            <a:extLst>
              <a:ext uri="{FF2B5EF4-FFF2-40B4-BE49-F238E27FC236}">
                <a16:creationId xmlns:a16="http://schemas.microsoft.com/office/drawing/2014/main" id="{D545E668-36D4-7006-A2A7-72068A21ED7F}"/>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56</a:t>
            </a:r>
          </a:p>
        </p:txBody>
      </p:sp>
      <p:pic>
        <p:nvPicPr>
          <p:cNvPr id="11" name="Imagen 10" descr="Interfaz de usuario gráfica, Texto, Aplicación, Chat o mensaje de texto&#10;&#10;Descripción generada automáticamente">
            <a:extLst>
              <a:ext uri="{FF2B5EF4-FFF2-40B4-BE49-F238E27FC236}">
                <a16:creationId xmlns:a16="http://schemas.microsoft.com/office/drawing/2014/main" id="{75392380-62DA-9E94-E3D8-ED5A44300F16}"/>
              </a:ext>
            </a:extLst>
          </p:cNvPr>
          <p:cNvPicPr>
            <a:picLocks noChangeAspect="1"/>
          </p:cNvPicPr>
          <p:nvPr/>
        </p:nvPicPr>
        <p:blipFill>
          <a:blip r:embed="rId2"/>
          <a:stretch>
            <a:fillRect/>
          </a:stretch>
        </p:blipFill>
        <p:spPr>
          <a:xfrm>
            <a:off x="4536782" y="886243"/>
            <a:ext cx="4099889" cy="2309643"/>
          </a:xfrm>
          <a:prstGeom prst="rect">
            <a:avLst/>
          </a:prstGeom>
          <a:ln w="88900" cap="sq" cmpd="thickThin">
            <a:solidFill>
              <a:srgbClr val="000000"/>
            </a:solidFill>
            <a:prstDash val="solid"/>
            <a:miter lim="800000"/>
          </a:ln>
          <a:effectLst>
            <a:innerShdw blurRad="76200">
              <a:srgbClr val="000000"/>
            </a:innerShdw>
          </a:effectLst>
        </p:spPr>
      </p:pic>
      <p:pic>
        <p:nvPicPr>
          <p:cNvPr id="14" name="Imagen 13" descr="Interfaz de usuario gráfica, Texto, Aplicación, Correo electrónico&#10;&#10;Descripción generada automáticamente">
            <a:extLst>
              <a:ext uri="{FF2B5EF4-FFF2-40B4-BE49-F238E27FC236}">
                <a16:creationId xmlns:a16="http://schemas.microsoft.com/office/drawing/2014/main" id="{52C57FF8-862A-1396-8192-F973C1C5A537}"/>
              </a:ext>
            </a:extLst>
          </p:cNvPr>
          <p:cNvPicPr>
            <a:picLocks noChangeAspect="1"/>
          </p:cNvPicPr>
          <p:nvPr/>
        </p:nvPicPr>
        <p:blipFill>
          <a:blip r:embed="rId3"/>
          <a:stretch>
            <a:fillRect/>
          </a:stretch>
        </p:blipFill>
        <p:spPr>
          <a:xfrm>
            <a:off x="4649971" y="3716528"/>
            <a:ext cx="3988992" cy="225522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6283115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p:spPr>
        <p:txBody>
          <a:bodyPr>
            <a:normAutofit/>
          </a:bodyPr>
          <a:lstStyle/>
          <a:p>
            <a:pPr marL="0" indent="0" algn="just">
              <a:lnSpc>
                <a:spcPct val="115000"/>
              </a:lnSpc>
              <a:spcBef>
                <a:spcPts val="0"/>
              </a:spcBef>
              <a:spcAft>
                <a:spcPts val="1000"/>
              </a:spcAft>
              <a:buNone/>
            </a:pPr>
            <a:r>
              <a:rPr lang="es-ES" dirty="0">
                <a:solidFill>
                  <a:schemeClr val="bg1"/>
                </a:solidFill>
              </a:rPr>
              <a:t>Una vez registrado el segundo usuario se puede ver en la pantalla de los usuarios que les aparece en línea los usuarios registrados, y con los que pueden mantener una comunicación como se muestra en la siguiente ilustración.</a:t>
            </a:r>
            <a:endParaRPr lang="en-US" dirty="0">
              <a:solidFill>
                <a:schemeClr val="bg1"/>
              </a:solidFill>
            </a:endParaRP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9</a:t>
            </a:r>
          </a:p>
        </p:txBody>
      </p:sp>
      <p:sp>
        <p:nvSpPr>
          <p:cNvPr id="6" name="CuadroTexto 9">
            <a:extLst>
              <a:ext uri="{FF2B5EF4-FFF2-40B4-BE49-F238E27FC236}">
                <a16:creationId xmlns:a16="http://schemas.microsoft.com/office/drawing/2014/main" id="{4593F653-6A14-363B-AA0C-6BA98155BC73}"/>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17</a:t>
            </a:r>
          </a:p>
        </p:txBody>
      </p:sp>
      <p:sp>
        <p:nvSpPr>
          <p:cNvPr id="9" name="CuadroTexto 9">
            <a:extLst>
              <a:ext uri="{FF2B5EF4-FFF2-40B4-BE49-F238E27FC236}">
                <a16:creationId xmlns:a16="http://schemas.microsoft.com/office/drawing/2014/main" id="{5CB4EFE9-37BE-10D2-32C5-8F2EA31E1F9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18</a:t>
            </a:r>
          </a:p>
        </p:txBody>
      </p:sp>
      <p:sp>
        <p:nvSpPr>
          <p:cNvPr id="8" name="CuadroTexto 7">
            <a:extLst>
              <a:ext uri="{FF2B5EF4-FFF2-40B4-BE49-F238E27FC236}">
                <a16:creationId xmlns:a16="http://schemas.microsoft.com/office/drawing/2014/main" id="{3492C550-D41B-C915-05D5-9C58E66D7780}"/>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35</a:t>
            </a:r>
          </a:p>
        </p:txBody>
      </p:sp>
      <p:sp>
        <p:nvSpPr>
          <p:cNvPr id="2" name="Marcador de contenido 2">
            <a:extLst>
              <a:ext uri="{FF2B5EF4-FFF2-40B4-BE49-F238E27FC236}">
                <a16:creationId xmlns:a16="http://schemas.microsoft.com/office/drawing/2014/main" id="{BD8D64F2-8A2A-D2E5-157E-B6F84E3079F9}"/>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rgbClr val="FFFF00"/>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5" name="CuadroTexto 4">
            <a:extLst>
              <a:ext uri="{FF2B5EF4-FFF2-40B4-BE49-F238E27FC236}">
                <a16:creationId xmlns:a16="http://schemas.microsoft.com/office/drawing/2014/main" id="{D545E668-36D4-7006-A2A7-72068A21ED7F}"/>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57</a:t>
            </a:r>
          </a:p>
        </p:txBody>
      </p:sp>
      <p:pic>
        <p:nvPicPr>
          <p:cNvPr id="4" name="Imagen 3" descr="Interfaz de usuario gráfica, Texto, Aplicación&#10;&#10;Descripción generada automáticamente">
            <a:extLst>
              <a:ext uri="{FF2B5EF4-FFF2-40B4-BE49-F238E27FC236}">
                <a16:creationId xmlns:a16="http://schemas.microsoft.com/office/drawing/2014/main" id="{D3F99BFB-21AA-D468-610F-759DBFFE34AA}"/>
              </a:ext>
            </a:extLst>
          </p:cNvPr>
          <p:cNvPicPr>
            <a:picLocks noChangeAspect="1"/>
          </p:cNvPicPr>
          <p:nvPr/>
        </p:nvPicPr>
        <p:blipFill>
          <a:blip r:embed="rId2"/>
          <a:stretch>
            <a:fillRect/>
          </a:stretch>
        </p:blipFill>
        <p:spPr>
          <a:xfrm>
            <a:off x="4738135" y="1291907"/>
            <a:ext cx="3790950" cy="427418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945396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p:spPr>
        <p:txBody>
          <a:bodyPr>
            <a:normAutofit/>
          </a:bodyPr>
          <a:lstStyle/>
          <a:p>
            <a:pPr marL="0" indent="0" algn="just">
              <a:lnSpc>
                <a:spcPct val="115000"/>
              </a:lnSpc>
              <a:spcBef>
                <a:spcPts val="0"/>
              </a:spcBef>
              <a:spcAft>
                <a:spcPts val="1000"/>
              </a:spcAft>
              <a:buNone/>
            </a:pPr>
            <a:r>
              <a:rPr lang="es-ES" dirty="0">
                <a:solidFill>
                  <a:schemeClr val="bg1"/>
                </a:solidFill>
              </a:rPr>
              <a:t>Se procede a realizar una comunicación por medio de mensajes entre el usuario Kevin y Steven.</a:t>
            </a:r>
          </a:p>
          <a:p>
            <a:pPr marL="0" indent="0" algn="just">
              <a:lnSpc>
                <a:spcPct val="115000"/>
              </a:lnSpc>
              <a:spcBef>
                <a:spcPts val="0"/>
              </a:spcBef>
              <a:spcAft>
                <a:spcPts val="1000"/>
              </a:spcAft>
              <a:buNone/>
            </a:pPr>
            <a:endParaRPr lang="es-ES" dirty="0">
              <a:solidFill>
                <a:schemeClr val="bg1"/>
              </a:solidFill>
            </a:endParaRPr>
          </a:p>
          <a:p>
            <a:pPr marL="0" indent="0" algn="just">
              <a:lnSpc>
                <a:spcPct val="115000"/>
              </a:lnSpc>
              <a:spcBef>
                <a:spcPts val="0"/>
              </a:spcBef>
              <a:spcAft>
                <a:spcPts val="1000"/>
              </a:spcAft>
              <a:buNone/>
            </a:pPr>
            <a:r>
              <a:rPr lang="es-ES" dirty="0">
                <a:solidFill>
                  <a:schemeClr val="bg1"/>
                </a:solidFill>
              </a:rPr>
              <a:t>En la siguiente ilustración se puede visualizar la comunicación entre los dos usuarios.</a:t>
            </a:r>
            <a:endParaRPr lang="en-US" dirty="0">
              <a:solidFill>
                <a:schemeClr val="bg1"/>
              </a:solidFill>
            </a:endParaRP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9</a:t>
            </a:r>
          </a:p>
        </p:txBody>
      </p:sp>
      <p:sp>
        <p:nvSpPr>
          <p:cNvPr id="6" name="CuadroTexto 9">
            <a:extLst>
              <a:ext uri="{FF2B5EF4-FFF2-40B4-BE49-F238E27FC236}">
                <a16:creationId xmlns:a16="http://schemas.microsoft.com/office/drawing/2014/main" id="{4593F653-6A14-363B-AA0C-6BA98155BC73}"/>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17</a:t>
            </a:r>
          </a:p>
        </p:txBody>
      </p:sp>
      <p:sp>
        <p:nvSpPr>
          <p:cNvPr id="9" name="CuadroTexto 9">
            <a:extLst>
              <a:ext uri="{FF2B5EF4-FFF2-40B4-BE49-F238E27FC236}">
                <a16:creationId xmlns:a16="http://schemas.microsoft.com/office/drawing/2014/main" id="{5CB4EFE9-37BE-10D2-32C5-8F2EA31E1F9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18</a:t>
            </a:r>
          </a:p>
        </p:txBody>
      </p:sp>
      <p:sp>
        <p:nvSpPr>
          <p:cNvPr id="8" name="CuadroTexto 7">
            <a:extLst>
              <a:ext uri="{FF2B5EF4-FFF2-40B4-BE49-F238E27FC236}">
                <a16:creationId xmlns:a16="http://schemas.microsoft.com/office/drawing/2014/main" id="{3492C550-D41B-C915-05D5-9C58E66D7780}"/>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35</a:t>
            </a:r>
          </a:p>
        </p:txBody>
      </p:sp>
      <p:sp>
        <p:nvSpPr>
          <p:cNvPr id="2" name="Marcador de contenido 2">
            <a:extLst>
              <a:ext uri="{FF2B5EF4-FFF2-40B4-BE49-F238E27FC236}">
                <a16:creationId xmlns:a16="http://schemas.microsoft.com/office/drawing/2014/main" id="{BD8D64F2-8A2A-D2E5-157E-B6F84E3079F9}"/>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rgbClr val="FFFF00"/>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5" name="CuadroTexto 4">
            <a:extLst>
              <a:ext uri="{FF2B5EF4-FFF2-40B4-BE49-F238E27FC236}">
                <a16:creationId xmlns:a16="http://schemas.microsoft.com/office/drawing/2014/main" id="{D545E668-36D4-7006-A2A7-72068A21ED7F}"/>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58</a:t>
            </a:r>
          </a:p>
        </p:txBody>
      </p:sp>
      <p:pic>
        <p:nvPicPr>
          <p:cNvPr id="7" name="Imagen 6" descr="Interfaz de usuario gráfica, Texto, Aplicación&#10;&#10;Descripción generada automáticamente">
            <a:extLst>
              <a:ext uri="{FF2B5EF4-FFF2-40B4-BE49-F238E27FC236}">
                <a16:creationId xmlns:a16="http://schemas.microsoft.com/office/drawing/2014/main" id="{9822683B-D313-FFF7-E526-233096408F58}"/>
              </a:ext>
            </a:extLst>
          </p:cNvPr>
          <p:cNvPicPr>
            <a:picLocks noChangeAspect="1"/>
          </p:cNvPicPr>
          <p:nvPr/>
        </p:nvPicPr>
        <p:blipFill>
          <a:blip r:embed="rId2"/>
          <a:stretch>
            <a:fillRect/>
          </a:stretch>
        </p:blipFill>
        <p:spPr>
          <a:xfrm>
            <a:off x="4849791" y="792480"/>
            <a:ext cx="3449917" cy="1946799"/>
          </a:xfrm>
          <a:prstGeom prst="rect">
            <a:avLst/>
          </a:prstGeom>
          <a:ln w="88900" cap="sq" cmpd="thickThin">
            <a:solidFill>
              <a:srgbClr val="000000"/>
            </a:solidFill>
            <a:prstDash val="solid"/>
            <a:miter lim="800000"/>
          </a:ln>
          <a:effectLst>
            <a:innerShdw blurRad="76200">
              <a:srgbClr val="000000"/>
            </a:innerShdw>
          </a:effectLst>
        </p:spPr>
      </p:pic>
      <p:pic>
        <p:nvPicPr>
          <p:cNvPr id="11" name="Imagen 10" descr="Interfaz de usuario gráfica, Texto, Aplicación, Chat o mensaje de texto&#10;&#10;Descripción generada automáticamente">
            <a:extLst>
              <a:ext uri="{FF2B5EF4-FFF2-40B4-BE49-F238E27FC236}">
                <a16:creationId xmlns:a16="http://schemas.microsoft.com/office/drawing/2014/main" id="{E43FD744-85CE-B623-37EC-F90F456764A3}"/>
              </a:ext>
            </a:extLst>
          </p:cNvPr>
          <p:cNvPicPr>
            <a:picLocks noChangeAspect="1"/>
          </p:cNvPicPr>
          <p:nvPr/>
        </p:nvPicPr>
        <p:blipFill>
          <a:blip r:embed="rId3"/>
          <a:stretch>
            <a:fillRect/>
          </a:stretch>
        </p:blipFill>
        <p:spPr>
          <a:xfrm>
            <a:off x="4955499" y="3015585"/>
            <a:ext cx="3238500" cy="364236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21346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p:spPr>
        <p:txBody>
          <a:bodyPr>
            <a:normAutofit fontScale="92500" lnSpcReduction="20000"/>
          </a:bodyPr>
          <a:lstStyle/>
          <a:p>
            <a:pPr marL="0" indent="0" algn="just">
              <a:lnSpc>
                <a:spcPct val="115000"/>
              </a:lnSpc>
              <a:spcBef>
                <a:spcPts val="0"/>
              </a:spcBef>
              <a:spcAft>
                <a:spcPts val="1000"/>
              </a:spcAft>
              <a:buNone/>
            </a:pPr>
            <a:r>
              <a:rPr lang="es-ES" dirty="0">
                <a:solidFill>
                  <a:schemeClr val="bg1"/>
                </a:solidFill>
              </a:rPr>
              <a:t>Además, se puede visualizar la actividad en el servidor.</a:t>
            </a:r>
          </a:p>
          <a:p>
            <a:pPr marL="0" indent="0" algn="just">
              <a:lnSpc>
                <a:spcPct val="115000"/>
              </a:lnSpc>
              <a:spcBef>
                <a:spcPts val="0"/>
              </a:spcBef>
              <a:spcAft>
                <a:spcPts val="1000"/>
              </a:spcAft>
              <a:buNone/>
            </a:pPr>
            <a:r>
              <a:rPr lang="es-ES" dirty="0">
                <a:solidFill>
                  <a:schemeClr val="bg1"/>
                </a:solidFill>
              </a:rPr>
              <a:t>Se procede a realizar el envío de archivos por medio del Chat entre el usuario Steven y Kevin.</a:t>
            </a:r>
          </a:p>
          <a:p>
            <a:pPr marL="0" indent="0" algn="just">
              <a:lnSpc>
                <a:spcPct val="115000"/>
              </a:lnSpc>
              <a:spcBef>
                <a:spcPts val="0"/>
              </a:spcBef>
              <a:spcAft>
                <a:spcPts val="1000"/>
              </a:spcAft>
              <a:buNone/>
            </a:pPr>
            <a:r>
              <a:rPr lang="es-ES" dirty="0">
                <a:solidFill>
                  <a:schemeClr val="bg1"/>
                </a:solidFill>
              </a:rPr>
              <a:t>Para ello se deberá seleccionar la opción de Archivo como se muestra en la siguiente ilustración.</a:t>
            </a:r>
          </a:p>
          <a:p>
            <a:pPr marL="0" indent="0" algn="just">
              <a:lnSpc>
                <a:spcPct val="115000"/>
              </a:lnSpc>
              <a:spcBef>
                <a:spcPts val="0"/>
              </a:spcBef>
              <a:spcAft>
                <a:spcPts val="1000"/>
              </a:spcAft>
              <a:buNone/>
            </a:pPr>
            <a:endParaRPr lang="es-ES" dirty="0">
              <a:solidFill>
                <a:schemeClr val="bg1"/>
              </a:solidFill>
            </a:endParaRPr>
          </a:p>
          <a:p>
            <a:pPr marL="0" indent="0" algn="just">
              <a:lnSpc>
                <a:spcPct val="115000"/>
              </a:lnSpc>
              <a:spcBef>
                <a:spcPts val="0"/>
              </a:spcBef>
              <a:spcAft>
                <a:spcPts val="1000"/>
              </a:spcAft>
              <a:buNone/>
            </a:pPr>
            <a:r>
              <a:rPr lang="es-ES" dirty="0">
                <a:solidFill>
                  <a:schemeClr val="bg1"/>
                </a:solidFill>
              </a:rPr>
              <a:t>Se deberá seleccionar el archivo que se requiere enviar al otro usuario, puede ser un archivo de</a:t>
            </a:r>
          </a:p>
          <a:p>
            <a:pPr marL="0" indent="0" algn="just">
              <a:lnSpc>
                <a:spcPct val="115000"/>
              </a:lnSpc>
              <a:spcBef>
                <a:spcPts val="0"/>
              </a:spcBef>
              <a:spcAft>
                <a:spcPts val="1000"/>
              </a:spcAft>
              <a:buNone/>
            </a:pPr>
            <a:endParaRPr lang="es-ES" dirty="0">
              <a:solidFill>
                <a:schemeClr val="bg1"/>
              </a:solidFill>
            </a:endParaRPr>
          </a:p>
          <a:p>
            <a:pPr marL="0" indent="0" algn="just">
              <a:lnSpc>
                <a:spcPct val="115000"/>
              </a:lnSpc>
              <a:spcBef>
                <a:spcPts val="0"/>
              </a:spcBef>
              <a:spcAft>
                <a:spcPts val="1000"/>
              </a:spcAft>
              <a:buNone/>
            </a:pPr>
            <a:r>
              <a:rPr lang="es-ES" dirty="0">
                <a:solidFill>
                  <a:schemeClr val="bg1"/>
                </a:solidFill>
              </a:rPr>
              <a:t>Audio, video, imágenes, documentos o cualquier tipo de archivo que el usuario desee compartir, en este caso se seleccionará un archivo .</a:t>
            </a:r>
            <a:r>
              <a:rPr lang="es-ES" dirty="0" err="1">
                <a:solidFill>
                  <a:schemeClr val="bg1"/>
                </a:solidFill>
              </a:rPr>
              <a:t>sql</a:t>
            </a:r>
            <a:endParaRPr lang="es-ES" dirty="0">
              <a:solidFill>
                <a:schemeClr val="bg1"/>
              </a:solidFill>
            </a:endParaRPr>
          </a:p>
          <a:p>
            <a:pPr marL="0" indent="0" algn="just">
              <a:lnSpc>
                <a:spcPct val="115000"/>
              </a:lnSpc>
              <a:spcBef>
                <a:spcPts val="0"/>
              </a:spcBef>
              <a:spcAft>
                <a:spcPts val="1000"/>
              </a:spcAft>
              <a:buNone/>
            </a:pPr>
            <a:endParaRPr lang="en-US" dirty="0">
              <a:solidFill>
                <a:schemeClr val="bg1"/>
              </a:solidFill>
            </a:endParaRP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9</a:t>
            </a:r>
          </a:p>
        </p:txBody>
      </p:sp>
      <p:sp>
        <p:nvSpPr>
          <p:cNvPr id="6" name="CuadroTexto 9">
            <a:extLst>
              <a:ext uri="{FF2B5EF4-FFF2-40B4-BE49-F238E27FC236}">
                <a16:creationId xmlns:a16="http://schemas.microsoft.com/office/drawing/2014/main" id="{4593F653-6A14-363B-AA0C-6BA98155BC73}"/>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17</a:t>
            </a:r>
          </a:p>
        </p:txBody>
      </p:sp>
      <p:sp>
        <p:nvSpPr>
          <p:cNvPr id="9" name="CuadroTexto 9">
            <a:extLst>
              <a:ext uri="{FF2B5EF4-FFF2-40B4-BE49-F238E27FC236}">
                <a16:creationId xmlns:a16="http://schemas.microsoft.com/office/drawing/2014/main" id="{5CB4EFE9-37BE-10D2-32C5-8F2EA31E1F9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18</a:t>
            </a:r>
          </a:p>
        </p:txBody>
      </p:sp>
      <p:sp>
        <p:nvSpPr>
          <p:cNvPr id="8" name="CuadroTexto 7">
            <a:extLst>
              <a:ext uri="{FF2B5EF4-FFF2-40B4-BE49-F238E27FC236}">
                <a16:creationId xmlns:a16="http://schemas.microsoft.com/office/drawing/2014/main" id="{3492C550-D41B-C915-05D5-9C58E66D7780}"/>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35</a:t>
            </a:r>
          </a:p>
        </p:txBody>
      </p:sp>
      <p:sp>
        <p:nvSpPr>
          <p:cNvPr id="2" name="Marcador de contenido 2">
            <a:extLst>
              <a:ext uri="{FF2B5EF4-FFF2-40B4-BE49-F238E27FC236}">
                <a16:creationId xmlns:a16="http://schemas.microsoft.com/office/drawing/2014/main" id="{BD8D64F2-8A2A-D2E5-157E-B6F84E3079F9}"/>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rgbClr val="FFFF00"/>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5" name="CuadroTexto 4">
            <a:extLst>
              <a:ext uri="{FF2B5EF4-FFF2-40B4-BE49-F238E27FC236}">
                <a16:creationId xmlns:a16="http://schemas.microsoft.com/office/drawing/2014/main" id="{D545E668-36D4-7006-A2A7-72068A21ED7F}"/>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59</a:t>
            </a:r>
          </a:p>
        </p:txBody>
      </p:sp>
      <p:pic>
        <p:nvPicPr>
          <p:cNvPr id="4" name="Imagen 3" descr="Texto&#10;&#10;Descripción generada automáticamente">
            <a:extLst>
              <a:ext uri="{FF2B5EF4-FFF2-40B4-BE49-F238E27FC236}">
                <a16:creationId xmlns:a16="http://schemas.microsoft.com/office/drawing/2014/main" id="{A61DE422-B5DB-E664-2D98-D23D23CF35B8}"/>
              </a:ext>
            </a:extLst>
          </p:cNvPr>
          <p:cNvPicPr>
            <a:picLocks noChangeAspect="1"/>
          </p:cNvPicPr>
          <p:nvPr/>
        </p:nvPicPr>
        <p:blipFill>
          <a:blip r:embed="rId2"/>
          <a:stretch>
            <a:fillRect/>
          </a:stretch>
        </p:blipFill>
        <p:spPr>
          <a:xfrm>
            <a:off x="4566685" y="792480"/>
            <a:ext cx="4133850" cy="835660"/>
          </a:xfrm>
          <a:prstGeom prst="rect">
            <a:avLst/>
          </a:prstGeom>
          <a:ln w="88900" cap="sq" cmpd="thickThin">
            <a:solidFill>
              <a:srgbClr val="000000"/>
            </a:solidFill>
            <a:prstDash val="solid"/>
            <a:miter lim="800000"/>
          </a:ln>
          <a:effectLst>
            <a:innerShdw blurRad="76200">
              <a:srgbClr val="000000"/>
            </a:innerShdw>
          </a:effectLst>
        </p:spPr>
      </p:pic>
      <p:pic>
        <p:nvPicPr>
          <p:cNvPr id="13" name="Imagen 12" descr="Interfaz de usuario gráfica, Aplicación&#10;&#10;Descripción generada automáticamente">
            <a:extLst>
              <a:ext uri="{FF2B5EF4-FFF2-40B4-BE49-F238E27FC236}">
                <a16:creationId xmlns:a16="http://schemas.microsoft.com/office/drawing/2014/main" id="{4ABD6EBE-4313-8D3C-CC05-3F33D487A861}"/>
              </a:ext>
            </a:extLst>
          </p:cNvPr>
          <p:cNvPicPr>
            <a:picLocks noChangeAspect="1"/>
          </p:cNvPicPr>
          <p:nvPr/>
        </p:nvPicPr>
        <p:blipFill>
          <a:blip r:embed="rId3"/>
          <a:stretch>
            <a:fillRect/>
          </a:stretch>
        </p:blipFill>
        <p:spPr>
          <a:xfrm>
            <a:off x="4361897" y="2025015"/>
            <a:ext cx="4543425" cy="1371600"/>
          </a:xfrm>
          <a:prstGeom prst="rect">
            <a:avLst/>
          </a:prstGeom>
          <a:ln w="88900" cap="sq" cmpd="thickThin">
            <a:solidFill>
              <a:srgbClr val="000000"/>
            </a:solidFill>
            <a:prstDash val="solid"/>
            <a:miter lim="800000"/>
          </a:ln>
          <a:effectLst>
            <a:innerShdw blurRad="76200">
              <a:srgbClr val="000000"/>
            </a:innerShdw>
          </a:effectLst>
        </p:spPr>
      </p:pic>
      <p:pic>
        <p:nvPicPr>
          <p:cNvPr id="14" name="Imagen 13">
            <a:extLst>
              <a:ext uri="{FF2B5EF4-FFF2-40B4-BE49-F238E27FC236}">
                <a16:creationId xmlns:a16="http://schemas.microsoft.com/office/drawing/2014/main" id="{FF89FAE8-0C5C-8DA9-2AEC-6CE3D24BA66E}"/>
              </a:ext>
            </a:extLst>
          </p:cNvPr>
          <p:cNvPicPr>
            <a:picLocks noChangeAspect="1"/>
          </p:cNvPicPr>
          <p:nvPr/>
        </p:nvPicPr>
        <p:blipFill>
          <a:blip r:embed="rId4"/>
          <a:stretch>
            <a:fillRect/>
          </a:stretch>
        </p:blipFill>
        <p:spPr>
          <a:xfrm>
            <a:off x="4592231" y="3750310"/>
            <a:ext cx="4143375" cy="231521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82880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3.1	ARQUITECTURA CLIENTE/SERVIDOR</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3" y="1871529"/>
            <a:ext cx="8413952" cy="2691925"/>
          </a:xfrm>
        </p:spPr>
        <p:txBody>
          <a:bodyPr>
            <a:normAutofit fontScale="70000" lnSpcReduction="20000"/>
          </a:bodyPr>
          <a:lstStyle/>
          <a:p>
            <a:pPr marL="0" indent="0" algn="just">
              <a:buNone/>
            </a:pPr>
            <a:r>
              <a:rPr lang="es-ES" dirty="0">
                <a:solidFill>
                  <a:prstClr val="black"/>
                </a:solidFill>
                <a:latin typeface="Gill Sans MT" panose="020B0502020104020203"/>
              </a:rPr>
              <a:t>El modelo o arquitectura Cliente – Servidor comenzó a ser aceptado a finales de los 80’s. El funcionamiento o su implementación es sencillo ya que se tiene una máquina cliente la cual requiere de un servicio que se encuentra en una máquina servidor.</a:t>
            </a:r>
          </a:p>
          <a:p>
            <a:pPr marL="0" indent="0" algn="just">
              <a:buNone/>
            </a:pPr>
            <a:r>
              <a:rPr lang="es-ES" dirty="0">
                <a:solidFill>
                  <a:prstClr val="black"/>
                </a:solidFill>
                <a:latin typeface="Gill Sans MT" panose="020B0502020104020203"/>
              </a:rPr>
              <a:t>Desde el punto de vista funcional, se puede definir la computación Cliente/Servidor como una arquitectura distribuida que permite a los usuarios finales obtener acceso a la información en forma transparente aún en entornos multiplataforma. </a:t>
            </a:r>
          </a:p>
          <a:p>
            <a:pPr marL="0" indent="0" algn="just">
              <a:buNone/>
            </a:pPr>
            <a:r>
              <a:rPr lang="es-ES" dirty="0">
                <a:solidFill>
                  <a:prstClr val="black"/>
                </a:solidFill>
                <a:latin typeface="Gill Sans MT" panose="020B0502020104020203"/>
              </a:rPr>
              <a:t>Cuando se habla de la arquitectura cliente – servidor, el cliente envía un mensaje realizando una solicitud de cualquiera de los servicios del servidor lo cual se conoce como una petición, y el servidor responde enviando uno o varios mensajes al cliente.</a:t>
            </a:r>
          </a:p>
          <a:p>
            <a:pPr marL="0" indent="0" algn="just">
              <a:buNone/>
            </a:pPr>
            <a:r>
              <a:rPr lang="es-ES" dirty="0">
                <a:solidFill>
                  <a:prstClr val="black"/>
                </a:solidFill>
                <a:latin typeface="Gill Sans MT" panose="020B0502020104020203"/>
              </a:rPr>
              <a:t>Al ser considerada una arquitectura distribuida se puede decir que las máquinas clientes puede ser también servidores dependiendo de la necesidad, es decir cumplen el rol de cliente y servidor.</a:t>
            </a:r>
          </a:p>
          <a:p>
            <a:pPr marL="0" indent="0" algn="just">
              <a:buNone/>
            </a:pPr>
            <a:r>
              <a:rPr lang="es-ES" dirty="0">
                <a:solidFill>
                  <a:prstClr val="black"/>
                </a:solidFill>
                <a:latin typeface="Gill Sans MT" panose="020B0502020104020203"/>
              </a:rPr>
              <a:t>La idea es tratar a una computadora como un instrumento, que por sí sola pueda realizar muchas tareas, pero con la consideración de que realice aquellas que son más adecuadas a sus características.</a:t>
            </a:r>
          </a:p>
        </p:txBody>
      </p:sp>
      <p:sp>
        <p:nvSpPr>
          <p:cNvPr id="8" name="CuadroTexto 7">
            <a:extLst>
              <a:ext uri="{FF2B5EF4-FFF2-40B4-BE49-F238E27FC236}">
                <a16:creationId xmlns:a16="http://schemas.microsoft.com/office/drawing/2014/main" id="{4E8F99F6-FEFB-410C-A159-8D600C3D6FCE}"/>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4</a:t>
            </a:r>
          </a:p>
        </p:txBody>
      </p:sp>
      <p:sp>
        <p:nvSpPr>
          <p:cNvPr id="7" name="CuadroTexto 9">
            <a:extLst>
              <a:ext uri="{FF2B5EF4-FFF2-40B4-BE49-F238E27FC236}">
                <a16:creationId xmlns:a16="http://schemas.microsoft.com/office/drawing/2014/main" id="{E6736F3D-5CE4-E5FB-708C-CB01D2F6CAFB}"/>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6</a:t>
            </a:r>
          </a:p>
        </p:txBody>
      </p:sp>
      <p:sp>
        <p:nvSpPr>
          <p:cNvPr id="9" name="CuadroTexto 9">
            <a:extLst>
              <a:ext uri="{FF2B5EF4-FFF2-40B4-BE49-F238E27FC236}">
                <a16:creationId xmlns:a16="http://schemas.microsoft.com/office/drawing/2014/main" id="{D35FAE65-DCA5-7978-5F1C-D7BAE76ECD8B}"/>
              </a:ext>
            </a:extLst>
          </p:cNvPr>
          <p:cNvSpPr txBox="1"/>
          <p:nvPr/>
        </p:nvSpPr>
        <p:spPr>
          <a:xfrm>
            <a:off x="11808964" y="6457890"/>
            <a:ext cx="374325" cy="400110"/>
          </a:xfrm>
          <a:prstGeom prst="rect">
            <a:avLst/>
          </a:prstGeom>
          <a:noFill/>
        </p:spPr>
        <p:txBody>
          <a:bodyPr wrap="square" rtlCol="0">
            <a:spAutoFit/>
          </a:bodyPr>
          <a:lstStyle/>
          <a:p>
            <a:r>
              <a:rPr lang="es-EC" sz="2000" dirty="0">
                <a:solidFill>
                  <a:schemeClr val="bg1"/>
                </a:solidFill>
              </a:rPr>
              <a:t>6</a:t>
            </a:r>
          </a:p>
        </p:txBody>
      </p:sp>
      <p:sp>
        <p:nvSpPr>
          <p:cNvPr id="10" name="CuadroTexto 9">
            <a:extLst>
              <a:ext uri="{FF2B5EF4-FFF2-40B4-BE49-F238E27FC236}">
                <a16:creationId xmlns:a16="http://schemas.microsoft.com/office/drawing/2014/main" id="{83A7AE7E-F4A9-F8E9-041E-A6482972C4BE}"/>
              </a:ext>
            </a:extLst>
          </p:cNvPr>
          <p:cNvSpPr txBox="1"/>
          <p:nvPr/>
        </p:nvSpPr>
        <p:spPr>
          <a:xfrm>
            <a:off x="11722246" y="6388099"/>
            <a:ext cx="374325" cy="400110"/>
          </a:xfrm>
          <a:prstGeom prst="rect">
            <a:avLst/>
          </a:prstGeom>
          <a:noFill/>
        </p:spPr>
        <p:txBody>
          <a:bodyPr wrap="square" rtlCol="0">
            <a:spAutoFit/>
          </a:bodyPr>
          <a:lstStyle/>
          <a:p>
            <a:r>
              <a:rPr lang="es-EC" sz="2000" dirty="0">
                <a:solidFill>
                  <a:schemeClr val="bg1"/>
                </a:solidFill>
              </a:rPr>
              <a:t>6</a:t>
            </a:r>
          </a:p>
        </p:txBody>
      </p:sp>
      <p:sp>
        <p:nvSpPr>
          <p:cNvPr id="4" name="Marcador de contenido 2">
            <a:extLst>
              <a:ext uri="{FF2B5EF4-FFF2-40B4-BE49-F238E27FC236}">
                <a16:creationId xmlns:a16="http://schemas.microsoft.com/office/drawing/2014/main" id="{3D1D3094-EE67-FA77-CFB5-81A1B3573B0E}"/>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rgbClr val="FFFF00"/>
                </a:solidFill>
              </a:rPr>
              <a:t>3.	MARCO TEÓRICO</a:t>
            </a:r>
          </a:p>
          <a:p>
            <a:pPr lvl="1">
              <a:lnSpc>
                <a:spcPct val="90000"/>
              </a:lnSpc>
            </a:pPr>
            <a:r>
              <a:rPr lang="es-ES" sz="700" dirty="0">
                <a:solidFill>
                  <a:srgbClr val="FFFF00"/>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chemeClr val="bg1"/>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11" name="CuadroTexto 10">
            <a:extLst>
              <a:ext uri="{FF2B5EF4-FFF2-40B4-BE49-F238E27FC236}">
                <a16:creationId xmlns:a16="http://schemas.microsoft.com/office/drawing/2014/main" id="{0D3D6F1C-2224-E3C0-A7C3-B7617177BA9A}"/>
              </a:ext>
            </a:extLst>
          </p:cNvPr>
          <p:cNvSpPr txBox="1"/>
          <p:nvPr/>
        </p:nvSpPr>
        <p:spPr>
          <a:xfrm>
            <a:off x="11651875" y="6388099"/>
            <a:ext cx="374325" cy="400110"/>
          </a:xfrm>
          <a:prstGeom prst="rect">
            <a:avLst/>
          </a:prstGeom>
          <a:noFill/>
        </p:spPr>
        <p:txBody>
          <a:bodyPr wrap="square" rtlCol="0">
            <a:spAutoFit/>
          </a:bodyPr>
          <a:lstStyle/>
          <a:p>
            <a:r>
              <a:rPr lang="es-EC" sz="2000" dirty="0">
                <a:solidFill>
                  <a:schemeClr val="bg1"/>
                </a:solidFill>
              </a:rPr>
              <a:t>6</a:t>
            </a:r>
          </a:p>
        </p:txBody>
      </p:sp>
      <p:pic>
        <p:nvPicPr>
          <p:cNvPr id="12" name="Imagen 11" descr="ARQUITECTURA CLIENTE - SERVIDOR">
            <a:extLst>
              <a:ext uri="{FF2B5EF4-FFF2-40B4-BE49-F238E27FC236}">
                <a16:creationId xmlns:a16="http://schemas.microsoft.com/office/drawing/2014/main" id="{A9F4DE34-1F76-645A-0C7F-1A4B02882A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54392" y="4640366"/>
            <a:ext cx="2467554" cy="188172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45499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p:spPr>
        <p:txBody>
          <a:bodyPr>
            <a:normAutofit/>
          </a:bodyPr>
          <a:lstStyle/>
          <a:p>
            <a:pPr marL="0" indent="0" algn="just">
              <a:lnSpc>
                <a:spcPct val="115000"/>
              </a:lnSpc>
              <a:spcBef>
                <a:spcPts val="0"/>
              </a:spcBef>
              <a:spcAft>
                <a:spcPts val="1000"/>
              </a:spcAft>
              <a:buNone/>
            </a:pPr>
            <a:r>
              <a:rPr lang="es-ES" dirty="0">
                <a:solidFill>
                  <a:schemeClr val="bg1"/>
                </a:solidFill>
              </a:rPr>
              <a:t>Una vez seleccionado el archivo se procede a elegir la opción de archivo, y de esta forma le llegará una notificación al usuario que se le quiere enviar el archivo si desea descargar el archivo que le acaba de llegar.</a:t>
            </a:r>
          </a:p>
          <a:p>
            <a:pPr marL="0" indent="0" algn="just">
              <a:lnSpc>
                <a:spcPct val="115000"/>
              </a:lnSpc>
              <a:spcBef>
                <a:spcPts val="0"/>
              </a:spcBef>
              <a:spcAft>
                <a:spcPts val="1000"/>
              </a:spcAft>
              <a:buNone/>
            </a:pPr>
            <a:endParaRPr lang="es-ES" dirty="0">
              <a:solidFill>
                <a:schemeClr val="bg1"/>
              </a:solidFill>
            </a:endParaRPr>
          </a:p>
          <a:p>
            <a:pPr marL="0" indent="0" algn="just">
              <a:lnSpc>
                <a:spcPct val="115000"/>
              </a:lnSpc>
              <a:spcBef>
                <a:spcPts val="0"/>
              </a:spcBef>
              <a:spcAft>
                <a:spcPts val="1000"/>
              </a:spcAft>
              <a:buNone/>
            </a:pPr>
            <a:r>
              <a:rPr lang="es-ES" dirty="0">
                <a:solidFill>
                  <a:schemeClr val="bg1"/>
                </a:solidFill>
              </a:rPr>
              <a:t>En este caso Kevin aceptará el archivo que le llega por parte de Kevin y se abrirá la siguiente ventana donde se deberá seleccionar la ruta de descarga del archivo.</a:t>
            </a:r>
            <a:endParaRPr lang="en-US" dirty="0">
              <a:solidFill>
                <a:schemeClr val="bg1"/>
              </a:solidFill>
            </a:endParaRP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9</a:t>
            </a:r>
          </a:p>
        </p:txBody>
      </p:sp>
      <p:sp>
        <p:nvSpPr>
          <p:cNvPr id="6" name="CuadroTexto 9">
            <a:extLst>
              <a:ext uri="{FF2B5EF4-FFF2-40B4-BE49-F238E27FC236}">
                <a16:creationId xmlns:a16="http://schemas.microsoft.com/office/drawing/2014/main" id="{4593F653-6A14-363B-AA0C-6BA98155BC73}"/>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17</a:t>
            </a:r>
          </a:p>
        </p:txBody>
      </p:sp>
      <p:sp>
        <p:nvSpPr>
          <p:cNvPr id="9" name="CuadroTexto 9">
            <a:extLst>
              <a:ext uri="{FF2B5EF4-FFF2-40B4-BE49-F238E27FC236}">
                <a16:creationId xmlns:a16="http://schemas.microsoft.com/office/drawing/2014/main" id="{5CB4EFE9-37BE-10D2-32C5-8F2EA31E1F9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18</a:t>
            </a:r>
          </a:p>
        </p:txBody>
      </p:sp>
      <p:sp>
        <p:nvSpPr>
          <p:cNvPr id="8" name="CuadroTexto 7">
            <a:extLst>
              <a:ext uri="{FF2B5EF4-FFF2-40B4-BE49-F238E27FC236}">
                <a16:creationId xmlns:a16="http://schemas.microsoft.com/office/drawing/2014/main" id="{3492C550-D41B-C915-05D5-9C58E66D7780}"/>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35</a:t>
            </a:r>
          </a:p>
        </p:txBody>
      </p:sp>
      <p:sp>
        <p:nvSpPr>
          <p:cNvPr id="2" name="Marcador de contenido 2">
            <a:extLst>
              <a:ext uri="{FF2B5EF4-FFF2-40B4-BE49-F238E27FC236}">
                <a16:creationId xmlns:a16="http://schemas.microsoft.com/office/drawing/2014/main" id="{BD8D64F2-8A2A-D2E5-157E-B6F84E3079F9}"/>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rgbClr val="FFFF00"/>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5" name="CuadroTexto 4">
            <a:extLst>
              <a:ext uri="{FF2B5EF4-FFF2-40B4-BE49-F238E27FC236}">
                <a16:creationId xmlns:a16="http://schemas.microsoft.com/office/drawing/2014/main" id="{D545E668-36D4-7006-A2A7-72068A21ED7F}"/>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60</a:t>
            </a:r>
          </a:p>
        </p:txBody>
      </p:sp>
      <p:pic>
        <p:nvPicPr>
          <p:cNvPr id="7" name="Imagen 6" descr="Interfaz de usuario gráfica, Texto, Aplicación&#10;&#10;Descripción generada automáticamente">
            <a:extLst>
              <a:ext uri="{FF2B5EF4-FFF2-40B4-BE49-F238E27FC236}">
                <a16:creationId xmlns:a16="http://schemas.microsoft.com/office/drawing/2014/main" id="{2C970360-EC97-961E-0107-41B1E455BCB7}"/>
              </a:ext>
            </a:extLst>
          </p:cNvPr>
          <p:cNvPicPr>
            <a:picLocks noChangeAspect="1"/>
          </p:cNvPicPr>
          <p:nvPr/>
        </p:nvPicPr>
        <p:blipFill>
          <a:blip r:embed="rId2"/>
          <a:stretch>
            <a:fillRect/>
          </a:stretch>
        </p:blipFill>
        <p:spPr>
          <a:xfrm>
            <a:off x="4592231" y="895893"/>
            <a:ext cx="4057650" cy="2280285"/>
          </a:xfrm>
          <a:prstGeom prst="rect">
            <a:avLst/>
          </a:prstGeom>
          <a:ln w="88900" cap="sq" cmpd="thickThin">
            <a:solidFill>
              <a:srgbClr val="000000"/>
            </a:solidFill>
            <a:prstDash val="solid"/>
            <a:miter lim="800000"/>
          </a:ln>
          <a:effectLst>
            <a:innerShdw blurRad="76200">
              <a:srgbClr val="000000"/>
            </a:innerShdw>
          </a:effectLst>
        </p:spPr>
      </p:pic>
      <p:pic>
        <p:nvPicPr>
          <p:cNvPr id="11" name="Imagen 10">
            <a:extLst>
              <a:ext uri="{FF2B5EF4-FFF2-40B4-BE49-F238E27FC236}">
                <a16:creationId xmlns:a16="http://schemas.microsoft.com/office/drawing/2014/main" id="{C8C7E728-5677-4DDA-C9E8-9AB3B4938E63}"/>
              </a:ext>
            </a:extLst>
          </p:cNvPr>
          <p:cNvPicPr>
            <a:picLocks noChangeAspect="1"/>
          </p:cNvPicPr>
          <p:nvPr/>
        </p:nvPicPr>
        <p:blipFill>
          <a:blip r:embed="rId3"/>
          <a:stretch>
            <a:fillRect/>
          </a:stretch>
        </p:blipFill>
        <p:spPr>
          <a:xfrm>
            <a:off x="4649381" y="3621738"/>
            <a:ext cx="4000500" cy="224663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175010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p:spPr>
        <p:txBody>
          <a:bodyPr>
            <a:normAutofit/>
          </a:bodyPr>
          <a:lstStyle/>
          <a:p>
            <a:pPr marL="0" indent="0" algn="just">
              <a:lnSpc>
                <a:spcPct val="115000"/>
              </a:lnSpc>
              <a:spcBef>
                <a:spcPts val="0"/>
              </a:spcBef>
              <a:spcAft>
                <a:spcPts val="1000"/>
              </a:spcAft>
              <a:buNone/>
            </a:pPr>
            <a:r>
              <a:rPr lang="es-ES" dirty="0">
                <a:solidFill>
                  <a:schemeClr val="bg1"/>
                </a:solidFill>
              </a:rPr>
              <a:t>Se hace clic en la opción guardar, se mostrará una notificación de Archivo descargado y se podrá visualizar la descarga en la ruta seleccionada anteriormente.</a:t>
            </a:r>
          </a:p>
          <a:p>
            <a:pPr marL="0" indent="0" algn="just">
              <a:lnSpc>
                <a:spcPct val="115000"/>
              </a:lnSpc>
              <a:spcBef>
                <a:spcPts val="0"/>
              </a:spcBef>
              <a:spcAft>
                <a:spcPts val="1000"/>
              </a:spcAft>
              <a:buNone/>
            </a:pPr>
            <a:endParaRPr lang="es-ES" dirty="0">
              <a:solidFill>
                <a:schemeClr val="bg1"/>
              </a:solidFill>
            </a:endParaRPr>
          </a:p>
          <a:p>
            <a:pPr marL="0" indent="0" algn="just">
              <a:lnSpc>
                <a:spcPct val="115000"/>
              </a:lnSpc>
              <a:spcBef>
                <a:spcPts val="0"/>
              </a:spcBef>
              <a:spcAft>
                <a:spcPts val="1000"/>
              </a:spcAft>
              <a:buNone/>
            </a:pPr>
            <a:endParaRPr lang="en-US" dirty="0">
              <a:solidFill>
                <a:schemeClr val="bg1"/>
              </a:solidFill>
            </a:endParaRP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9</a:t>
            </a:r>
          </a:p>
        </p:txBody>
      </p:sp>
      <p:sp>
        <p:nvSpPr>
          <p:cNvPr id="6" name="CuadroTexto 9">
            <a:extLst>
              <a:ext uri="{FF2B5EF4-FFF2-40B4-BE49-F238E27FC236}">
                <a16:creationId xmlns:a16="http://schemas.microsoft.com/office/drawing/2014/main" id="{4593F653-6A14-363B-AA0C-6BA98155BC73}"/>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17</a:t>
            </a:r>
          </a:p>
        </p:txBody>
      </p:sp>
      <p:sp>
        <p:nvSpPr>
          <p:cNvPr id="9" name="CuadroTexto 9">
            <a:extLst>
              <a:ext uri="{FF2B5EF4-FFF2-40B4-BE49-F238E27FC236}">
                <a16:creationId xmlns:a16="http://schemas.microsoft.com/office/drawing/2014/main" id="{5CB4EFE9-37BE-10D2-32C5-8F2EA31E1F9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18</a:t>
            </a:r>
          </a:p>
        </p:txBody>
      </p:sp>
      <p:sp>
        <p:nvSpPr>
          <p:cNvPr id="8" name="CuadroTexto 7">
            <a:extLst>
              <a:ext uri="{FF2B5EF4-FFF2-40B4-BE49-F238E27FC236}">
                <a16:creationId xmlns:a16="http://schemas.microsoft.com/office/drawing/2014/main" id="{3492C550-D41B-C915-05D5-9C58E66D7780}"/>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35</a:t>
            </a:r>
          </a:p>
        </p:txBody>
      </p:sp>
      <p:sp>
        <p:nvSpPr>
          <p:cNvPr id="2" name="Marcador de contenido 2">
            <a:extLst>
              <a:ext uri="{FF2B5EF4-FFF2-40B4-BE49-F238E27FC236}">
                <a16:creationId xmlns:a16="http://schemas.microsoft.com/office/drawing/2014/main" id="{BD8D64F2-8A2A-D2E5-157E-B6F84E3079F9}"/>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rgbClr val="FFFF00"/>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5" name="CuadroTexto 4">
            <a:extLst>
              <a:ext uri="{FF2B5EF4-FFF2-40B4-BE49-F238E27FC236}">
                <a16:creationId xmlns:a16="http://schemas.microsoft.com/office/drawing/2014/main" id="{D545E668-36D4-7006-A2A7-72068A21ED7F}"/>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61</a:t>
            </a:r>
          </a:p>
        </p:txBody>
      </p:sp>
      <p:pic>
        <p:nvPicPr>
          <p:cNvPr id="4" name="Imagen 3">
            <a:extLst>
              <a:ext uri="{FF2B5EF4-FFF2-40B4-BE49-F238E27FC236}">
                <a16:creationId xmlns:a16="http://schemas.microsoft.com/office/drawing/2014/main" id="{115290E2-7AA9-BC07-7F0E-0666737F7321}"/>
              </a:ext>
            </a:extLst>
          </p:cNvPr>
          <p:cNvPicPr>
            <a:picLocks noChangeAspect="1"/>
          </p:cNvPicPr>
          <p:nvPr/>
        </p:nvPicPr>
        <p:blipFill>
          <a:blip r:embed="rId2"/>
          <a:stretch>
            <a:fillRect/>
          </a:stretch>
        </p:blipFill>
        <p:spPr>
          <a:xfrm>
            <a:off x="5988065" y="1192316"/>
            <a:ext cx="1019175" cy="952500"/>
          </a:xfrm>
          <a:prstGeom prst="rect">
            <a:avLst/>
          </a:prstGeom>
          <a:ln w="88900" cap="sq" cmpd="thickThin">
            <a:solidFill>
              <a:srgbClr val="000000"/>
            </a:solidFill>
            <a:prstDash val="solid"/>
            <a:miter lim="800000"/>
          </a:ln>
          <a:effectLst>
            <a:innerShdw blurRad="76200">
              <a:srgbClr val="000000"/>
            </a:innerShdw>
          </a:effectLst>
        </p:spPr>
      </p:pic>
      <p:pic>
        <p:nvPicPr>
          <p:cNvPr id="13" name="Imagen 12">
            <a:extLst>
              <a:ext uri="{FF2B5EF4-FFF2-40B4-BE49-F238E27FC236}">
                <a16:creationId xmlns:a16="http://schemas.microsoft.com/office/drawing/2014/main" id="{3CFB08B6-FEF0-FEC1-3592-F79ADA99153F}"/>
              </a:ext>
            </a:extLst>
          </p:cNvPr>
          <p:cNvPicPr>
            <a:picLocks noChangeAspect="1"/>
          </p:cNvPicPr>
          <p:nvPr/>
        </p:nvPicPr>
        <p:blipFill>
          <a:blip r:embed="rId3"/>
          <a:stretch>
            <a:fillRect/>
          </a:stretch>
        </p:blipFill>
        <p:spPr>
          <a:xfrm>
            <a:off x="4359289" y="3029165"/>
            <a:ext cx="4276725" cy="168402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82443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p:spPr>
        <p:txBody>
          <a:bodyPr>
            <a:normAutofit/>
          </a:bodyPr>
          <a:lstStyle/>
          <a:p>
            <a:pPr marL="0" indent="0" algn="just">
              <a:lnSpc>
                <a:spcPct val="115000"/>
              </a:lnSpc>
              <a:spcBef>
                <a:spcPts val="0"/>
              </a:spcBef>
              <a:spcAft>
                <a:spcPts val="1000"/>
              </a:spcAft>
              <a:buNone/>
            </a:pPr>
            <a:r>
              <a:rPr lang="es-ES" dirty="0">
                <a:solidFill>
                  <a:schemeClr val="bg1"/>
                </a:solidFill>
              </a:rPr>
              <a:t>También existe la posibilidad de que el usuario no acepte descargar el archivo que se lo esta enviando para ello esta en la capacidad de rechazar el archivo y de esta forma se le notificará al usuario que lo envío que su archivo fue rechazado.</a:t>
            </a:r>
          </a:p>
          <a:p>
            <a:pPr marL="0" indent="0" algn="just">
              <a:lnSpc>
                <a:spcPct val="115000"/>
              </a:lnSpc>
              <a:spcBef>
                <a:spcPts val="0"/>
              </a:spcBef>
              <a:spcAft>
                <a:spcPts val="1000"/>
              </a:spcAft>
              <a:buNone/>
            </a:pPr>
            <a:endParaRPr lang="en-US" dirty="0">
              <a:solidFill>
                <a:schemeClr val="bg1"/>
              </a:solidFill>
            </a:endParaRP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9</a:t>
            </a:r>
          </a:p>
        </p:txBody>
      </p:sp>
      <p:sp>
        <p:nvSpPr>
          <p:cNvPr id="6" name="CuadroTexto 9">
            <a:extLst>
              <a:ext uri="{FF2B5EF4-FFF2-40B4-BE49-F238E27FC236}">
                <a16:creationId xmlns:a16="http://schemas.microsoft.com/office/drawing/2014/main" id="{4593F653-6A14-363B-AA0C-6BA98155BC73}"/>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17</a:t>
            </a:r>
          </a:p>
        </p:txBody>
      </p:sp>
      <p:sp>
        <p:nvSpPr>
          <p:cNvPr id="9" name="CuadroTexto 9">
            <a:extLst>
              <a:ext uri="{FF2B5EF4-FFF2-40B4-BE49-F238E27FC236}">
                <a16:creationId xmlns:a16="http://schemas.microsoft.com/office/drawing/2014/main" id="{5CB4EFE9-37BE-10D2-32C5-8F2EA31E1F96}"/>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18</a:t>
            </a:r>
          </a:p>
        </p:txBody>
      </p:sp>
      <p:sp>
        <p:nvSpPr>
          <p:cNvPr id="8" name="CuadroTexto 7">
            <a:extLst>
              <a:ext uri="{FF2B5EF4-FFF2-40B4-BE49-F238E27FC236}">
                <a16:creationId xmlns:a16="http://schemas.microsoft.com/office/drawing/2014/main" id="{3492C550-D41B-C915-05D5-9C58E66D7780}"/>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35</a:t>
            </a:r>
          </a:p>
        </p:txBody>
      </p:sp>
      <p:sp>
        <p:nvSpPr>
          <p:cNvPr id="2" name="Marcador de contenido 2">
            <a:extLst>
              <a:ext uri="{FF2B5EF4-FFF2-40B4-BE49-F238E27FC236}">
                <a16:creationId xmlns:a16="http://schemas.microsoft.com/office/drawing/2014/main" id="{BD8D64F2-8A2A-D2E5-157E-B6F84E3079F9}"/>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rgbClr val="FFFF00"/>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rgbClr val="FFFF00"/>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5" name="CuadroTexto 4">
            <a:extLst>
              <a:ext uri="{FF2B5EF4-FFF2-40B4-BE49-F238E27FC236}">
                <a16:creationId xmlns:a16="http://schemas.microsoft.com/office/drawing/2014/main" id="{D545E668-36D4-7006-A2A7-72068A21ED7F}"/>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62</a:t>
            </a:r>
          </a:p>
        </p:txBody>
      </p:sp>
      <p:pic>
        <p:nvPicPr>
          <p:cNvPr id="7" name="Imagen 6" descr="Interfaz de usuario gráfica, Texto, Aplicación&#10;&#10;Descripción generada automáticamente">
            <a:extLst>
              <a:ext uri="{FF2B5EF4-FFF2-40B4-BE49-F238E27FC236}">
                <a16:creationId xmlns:a16="http://schemas.microsoft.com/office/drawing/2014/main" id="{2A01D591-649D-786D-FE35-DA9E1D04C33C}"/>
              </a:ext>
            </a:extLst>
          </p:cNvPr>
          <p:cNvPicPr>
            <a:picLocks noChangeAspect="1"/>
          </p:cNvPicPr>
          <p:nvPr/>
        </p:nvPicPr>
        <p:blipFill>
          <a:blip r:embed="rId2"/>
          <a:stretch>
            <a:fillRect/>
          </a:stretch>
        </p:blipFill>
        <p:spPr>
          <a:xfrm>
            <a:off x="4592231" y="1202529"/>
            <a:ext cx="3893277" cy="438817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40489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5	CONCLUSIONES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071217"/>
          </a:xfrm>
        </p:spPr>
        <p:txBody>
          <a:bodyPr>
            <a:normAutofit/>
          </a:bodyPr>
          <a:lstStyle/>
          <a:p>
            <a:r>
              <a:rPr lang="es-ES" dirty="0">
                <a:solidFill>
                  <a:schemeClr val="tx1"/>
                </a:solidFill>
              </a:rPr>
              <a:t>Los sockets nos permiten implementar una arquitectura cliente – servidor donde la comunicación es iniciada por uno de los procesos el cual es denominado “Cliente” y finalmente se espera al segundo proceso inicie la comunicación por tal razón es conocido como servidor.</a:t>
            </a:r>
          </a:p>
          <a:p>
            <a:r>
              <a:rPr lang="es-ES" dirty="0">
                <a:solidFill>
                  <a:schemeClr val="tx1"/>
                </a:solidFill>
              </a:rPr>
              <a:t>Un socket nos permite el intercambio de información entre procesos en la misma máquina o en una red de tal manera que se puede distribuir el trabajo y tener el acceso a datos centralizados.</a:t>
            </a:r>
          </a:p>
          <a:p>
            <a:r>
              <a:rPr lang="es-ES" dirty="0">
                <a:solidFill>
                  <a:schemeClr val="tx1"/>
                </a:solidFill>
              </a:rPr>
              <a:t>Un socket es un proceso o hilo que existe en la máquina del cliente y servidor, la cual sirve como instancia para que un programa servidor y el cliente tengan acceso a la información la misma que es transmitida por varias capas de red.</a:t>
            </a:r>
          </a:p>
          <a:p>
            <a:pPr marL="0" indent="0">
              <a:buNone/>
            </a:pPr>
            <a:endParaRPr lang="es-ES" dirty="0">
              <a:solidFill>
                <a:schemeClr val="tx1"/>
              </a:solidFill>
            </a:endParaRPr>
          </a:p>
        </p:txBody>
      </p:sp>
      <p:sp>
        <p:nvSpPr>
          <p:cNvPr id="7" name="CuadroTexto 6">
            <a:extLst>
              <a:ext uri="{FF2B5EF4-FFF2-40B4-BE49-F238E27FC236}">
                <a16:creationId xmlns:a16="http://schemas.microsoft.com/office/drawing/2014/main" id="{A978D314-FD9C-4669-B7FA-7E06DC6557EA}"/>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35</a:t>
            </a:r>
          </a:p>
        </p:txBody>
      </p:sp>
      <p:sp>
        <p:nvSpPr>
          <p:cNvPr id="8" name="CuadroTexto 9">
            <a:extLst>
              <a:ext uri="{FF2B5EF4-FFF2-40B4-BE49-F238E27FC236}">
                <a16:creationId xmlns:a16="http://schemas.microsoft.com/office/drawing/2014/main" id="{A273604F-F76F-D13A-DE30-F5BD0E14E164}"/>
              </a:ext>
            </a:extLst>
          </p:cNvPr>
          <p:cNvSpPr txBox="1"/>
          <p:nvPr/>
        </p:nvSpPr>
        <p:spPr>
          <a:xfrm>
            <a:off x="11719466" y="6457890"/>
            <a:ext cx="463824" cy="400110"/>
          </a:xfrm>
          <a:prstGeom prst="rect">
            <a:avLst/>
          </a:prstGeom>
          <a:noFill/>
        </p:spPr>
        <p:txBody>
          <a:bodyPr wrap="square" rtlCol="0">
            <a:spAutoFit/>
          </a:bodyPr>
          <a:lstStyle/>
          <a:p>
            <a:r>
              <a:rPr lang="es-EC" sz="2000" dirty="0">
                <a:solidFill>
                  <a:schemeClr val="bg1"/>
                </a:solidFill>
              </a:rPr>
              <a:t>38</a:t>
            </a:r>
          </a:p>
        </p:txBody>
      </p:sp>
      <p:sp>
        <p:nvSpPr>
          <p:cNvPr id="5" name="CuadroTexto 4">
            <a:extLst>
              <a:ext uri="{FF2B5EF4-FFF2-40B4-BE49-F238E27FC236}">
                <a16:creationId xmlns:a16="http://schemas.microsoft.com/office/drawing/2014/main" id="{1169E717-3005-7706-0F37-E49349FC45EE}"/>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45</a:t>
            </a:r>
          </a:p>
        </p:txBody>
      </p:sp>
      <p:sp>
        <p:nvSpPr>
          <p:cNvPr id="6" name="Marcador de contenido 2">
            <a:extLst>
              <a:ext uri="{FF2B5EF4-FFF2-40B4-BE49-F238E27FC236}">
                <a16:creationId xmlns:a16="http://schemas.microsoft.com/office/drawing/2014/main" id="{EBB8623E-D5BC-0350-316C-5D02D27D1B93}"/>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chemeClr val="bg1"/>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rgbClr val="FFFF00"/>
                </a:solidFill>
              </a:rPr>
              <a:t>5.	CONCLUSIONES</a:t>
            </a:r>
          </a:p>
          <a:p>
            <a:pPr>
              <a:lnSpc>
                <a:spcPct val="90000"/>
              </a:lnSpc>
            </a:pPr>
            <a:r>
              <a:rPr lang="es-ES" sz="700" dirty="0">
                <a:solidFill>
                  <a:schemeClr val="bg1"/>
                </a:solidFill>
              </a:rPr>
              <a:t>6.	RECOMENDACIONES</a:t>
            </a:r>
          </a:p>
        </p:txBody>
      </p:sp>
      <p:sp>
        <p:nvSpPr>
          <p:cNvPr id="9" name="CuadroTexto 8">
            <a:extLst>
              <a:ext uri="{FF2B5EF4-FFF2-40B4-BE49-F238E27FC236}">
                <a16:creationId xmlns:a16="http://schemas.microsoft.com/office/drawing/2014/main" id="{0CB52A5A-F1BA-AD44-ED33-D3FAD0DA1882}"/>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63</a:t>
            </a:r>
          </a:p>
        </p:txBody>
      </p:sp>
    </p:spTree>
    <p:extLst>
      <p:ext uri="{BB962C8B-B14F-4D97-AF65-F5344CB8AC3E}">
        <p14:creationId xmlns:p14="http://schemas.microsoft.com/office/powerpoint/2010/main" val="27039505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6	RECOMENDACIONES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3678303"/>
          </a:xfrm>
        </p:spPr>
        <p:txBody>
          <a:bodyPr/>
          <a:lstStyle/>
          <a:p>
            <a:pPr algn="just"/>
            <a:r>
              <a:rPr lang="es-ES" dirty="0">
                <a:solidFill>
                  <a:schemeClr val="tx1"/>
                </a:solidFill>
              </a:rPr>
              <a:t>Antes de comenzar con el desarrollo de proyectos haciendo uso de sockets es importante el conocer los hilos.</a:t>
            </a:r>
          </a:p>
          <a:p>
            <a:pPr algn="just"/>
            <a:r>
              <a:rPr lang="es-ES" dirty="0">
                <a:solidFill>
                  <a:schemeClr val="tx1"/>
                </a:solidFill>
              </a:rPr>
              <a:t>Para el desarrollo de la práctica es importante el conocer que es una arquitectura cliente – servidor, además, del Modelo Vista Controlador.</a:t>
            </a: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36</a:t>
            </a:r>
          </a:p>
        </p:txBody>
      </p:sp>
      <p:sp>
        <p:nvSpPr>
          <p:cNvPr id="7" name="CuadroTexto 9">
            <a:extLst>
              <a:ext uri="{FF2B5EF4-FFF2-40B4-BE49-F238E27FC236}">
                <a16:creationId xmlns:a16="http://schemas.microsoft.com/office/drawing/2014/main" id="{1256B747-7CC6-E7BC-0D5D-B6E295DB1429}"/>
              </a:ext>
            </a:extLst>
          </p:cNvPr>
          <p:cNvSpPr txBox="1"/>
          <p:nvPr/>
        </p:nvSpPr>
        <p:spPr>
          <a:xfrm>
            <a:off x="11728174" y="6457890"/>
            <a:ext cx="463825" cy="400110"/>
          </a:xfrm>
          <a:prstGeom prst="rect">
            <a:avLst/>
          </a:prstGeom>
          <a:noFill/>
        </p:spPr>
        <p:txBody>
          <a:bodyPr wrap="square" rtlCol="0">
            <a:spAutoFit/>
          </a:bodyPr>
          <a:lstStyle/>
          <a:p>
            <a:r>
              <a:rPr lang="es-EC" sz="2000" dirty="0">
                <a:solidFill>
                  <a:schemeClr val="bg1"/>
                </a:solidFill>
              </a:rPr>
              <a:t>39</a:t>
            </a:r>
          </a:p>
        </p:txBody>
      </p:sp>
      <p:sp>
        <p:nvSpPr>
          <p:cNvPr id="5" name="CuadroTexto 4">
            <a:extLst>
              <a:ext uri="{FF2B5EF4-FFF2-40B4-BE49-F238E27FC236}">
                <a16:creationId xmlns:a16="http://schemas.microsoft.com/office/drawing/2014/main" id="{6C8BF0B6-3427-554E-AF6C-D8A8BF21C707}"/>
              </a:ext>
            </a:extLst>
          </p:cNvPr>
          <p:cNvSpPr txBox="1"/>
          <p:nvPr/>
        </p:nvSpPr>
        <p:spPr>
          <a:xfrm>
            <a:off x="11632748" y="6388099"/>
            <a:ext cx="463824" cy="400110"/>
          </a:xfrm>
          <a:prstGeom prst="rect">
            <a:avLst/>
          </a:prstGeom>
          <a:noFill/>
        </p:spPr>
        <p:txBody>
          <a:bodyPr wrap="square" rtlCol="0">
            <a:spAutoFit/>
          </a:bodyPr>
          <a:lstStyle/>
          <a:p>
            <a:r>
              <a:rPr lang="es-EC" sz="2000" dirty="0">
                <a:solidFill>
                  <a:schemeClr val="bg1"/>
                </a:solidFill>
              </a:rPr>
              <a:t>46</a:t>
            </a:r>
          </a:p>
        </p:txBody>
      </p:sp>
      <p:sp>
        <p:nvSpPr>
          <p:cNvPr id="8" name="Marcador de contenido 2">
            <a:extLst>
              <a:ext uri="{FF2B5EF4-FFF2-40B4-BE49-F238E27FC236}">
                <a16:creationId xmlns:a16="http://schemas.microsoft.com/office/drawing/2014/main" id="{49F4D919-CA73-05F3-93AB-A234699D6EDA}"/>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chemeClr val="bg1"/>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chemeClr val="bg1"/>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rgbClr val="FFFF00"/>
                </a:solidFill>
              </a:rPr>
              <a:t>6.	RECOMENDACIONES</a:t>
            </a:r>
          </a:p>
        </p:txBody>
      </p:sp>
      <p:sp>
        <p:nvSpPr>
          <p:cNvPr id="9" name="CuadroTexto 8">
            <a:extLst>
              <a:ext uri="{FF2B5EF4-FFF2-40B4-BE49-F238E27FC236}">
                <a16:creationId xmlns:a16="http://schemas.microsoft.com/office/drawing/2014/main" id="{FB5EB4A0-6218-8523-63E3-27BA41363EBD}"/>
              </a:ext>
            </a:extLst>
          </p:cNvPr>
          <p:cNvSpPr txBox="1"/>
          <p:nvPr/>
        </p:nvSpPr>
        <p:spPr>
          <a:xfrm>
            <a:off x="11478653" y="6388099"/>
            <a:ext cx="643202" cy="400110"/>
          </a:xfrm>
          <a:prstGeom prst="rect">
            <a:avLst/>
          </a:prstGeom>
          <a:noFill/>
        </p:spPr>
        <p:txBody>
          <a:bodyPr wrap="square" rtlCol="0">
            <a:spAutoFit/>
          </a:bodyPr>
          <a:lstStyle/>
          <a:p>
            <a:r>
              <a:rPr lang="es-EC" sz="2000" dirty="0">
                <a:solidFill>
                  <a:schemeClr val="bg1"/>
                </a:solidFill>
              </a:rPr>
              <a:t>64</a:t>
            </a:r>
          </a:p>
        </p:txBody>
      </p:sp>
    </p:spTree>
    <p:extLst>
      <p:ext uri="{BB962C8B-B14F-4D97-AF65-F5344CB8AC3E}">
        <p14:creationId xmlns:p14="http://schemas.microsoft.com/office/powerpoint/2010/main" val="644582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3.1.1	CLIENTE</a:t>
            </a:r>
          </a:p>
        </p:txBody>
      </p:sp>
      <p:sp>
        <p:nvSpPr>
          <p:cNvPr id="8" name="Marcador de contenido 7">
            <a:extLst>
              <a:ext uri="{FF2B5EF4-FFF2-40B4-BE49-F238E27FC236}">
                <a16:creationId xmlns:a16="http://schemas.microsoft.com/office/drawing/2014/main" id="{199960B9-59CC-485F-AD7D-0070282608D0}"/>
              </a:ext>
            </a:extLst>
          </p:cNvPr>
          <p:cNvSpPr>
            <a:spLocks noGrp="1"/>
          </p:cNvSpPr>
          <p:nvPr>
            <p:ph idx="1"/>
          </p:nvPr>
        </p:nvSpPr>
        <p:spPr>
          <a:xfrm>
            <a:off x="581193" y="1977886"/>
            <a:ext cx="8118924" cy="4029807"/>
          </a:xfrm>
        </p:spPr>
        <p:txBody>
          <a:bodyPr>
            <a:noAutofit/>
          </a:bodyPr>
          <a:lstStyle/>
          <a:p>
            <a:pPr marL="0" indent="0" algn="just">
              <a:buNone/>
            </a:pPr>
            <a:r>
              <a:rPr lang="es-ES" dirty="0">
                <a:solidFill>
                  <a:prstClr val="black"/>
                </a:solidFill>
                <a:latin typeface="Gill Sans MT" panose="020B0502020104020203"/>
              </a:rPr>
              <a:t>El cliente es el proceso que permite al usuario formular los requerimientos y pasarlos al servidor, se le conoce con el término front-end.</a:t>
            </a:r>
          </a:p>
          <a:p>
            <a:pPr marL="0" indent="0" algn="just">
              <a:buNone/>
            </a:pPr>
            <a:r>
              <a:rPr lang="es-ES" dirty="0">
                <a:solidFill>
                  <a:prstClr val="black"/>
                </a:solidFill>
                <a:latin typeface="Gill Sans MT" panose="020B0502020104020203"/>
              </a:rPr>
              <a:t>El objetivo principal del cliente es la manipulación y el despliegue de los datos, y tiene como característica el desarrollo sobre interfaces gráficas de usuario (GUI).</a:t>
            </a:r>
          </a:p>
          <a:p>
            <a:pPr marL="0" indent="0" algn="just">
              <a:buNone/>
            </a:pPr>
            <a:r>
              <a:rPr lang="es-ES" dirty="0">
                <a:solidFill>
                  <a:prstClr val="black"/>
                </a:solidFill>
                <a:latin typeface="Gill Sans MT" panose="020B0502020104020203"/>
              </a:rPr>
              <a:t>Procesos de un cliente:</a:t>
            </a:r>
          </a:p>
          <a:p>
            <a:pPr algn="just"/>
            <a:r>
              <a:rPr lang="es-ES" dirty="0">
                <a:solidFill>
                  <a:prstClr val="black"/>
                </a:solidFill>
                <a:latin typeface="Gill Sans MT" panose="020B0502020104020203"/>
              </a:rPr>
              <a:t>Administrar la interfaz de usuario.</a:t>
            </a:r>
          </a:p>
          <a:p>
            <a:pPr algn="just"/>
            <a:r>
              <a:rPr lang="es-ES" dirty="0">
                <a:solidFill>
                  <a:prstClr val="black"/>
                </a:solidFill>
                <a:latin typeface="Gill Sans MT" panose="020B0502020104020203"/>
              </a:rPr>
              <a:t>Interactuar con el usuario.</a:t>
            </a:r>
          </a:p>
          <a:p>
            <a:pPr algn="just"/>
            <a:r>
              <a:rPr lang="es-ES" dirty="0">
                <a:solidFill>
                  <a:prstClr val="black"/>
                </a:solidFill>
                <a:latin typeface="Gill Sans MT" panose="020B0502020104020203"/>
              </a:rPr>
              <a:t>Procesar la lógica de la aplicación y hacer validaciones locales.</a:t>
            </a:r>
          </a:p>
          <a:p>
            <a:pPr algn="just"/>
            <a:r>
              <a:rPr lang="es-ES" dirty="0">
                <a:solidFill>
                  <a:prstClr val="black"/>
                </a:solidFill>
                <a:latin typeface="Gill Sans MT" panose="020B0502020104020203"/>
              </a:rPr>
              <a:t>Generar requerimientos de bases de datos.</a:t>
            </a:r>
          </a:p>
          <a:p>
            <a:pPr algn="just"/>
            <a:r>
              <a:rPr lang="es-ES" dirty="0">
                <a:solidFill>
                  <a:prstClr val="black"/>
                </a:solidFill>
                <a:latin typeface="Gill Sans MT" panose="020B0502020104020203"/>
              </a:rPr>
              <a:t>Recibir resultados del servidor.</a:t>
            </a:r>
          </a:p>
          <a:p>
            <a:pPr algn="just"/>
            <a:r>
              <a:rPr lang="es-ES" dirty="0">
                <a:solidFill>
                  <a:prstClr val="black"/>
                </a:solidFill>
                <a:latin typeface="Gill Sans MT" panose="020B0502020104020203"/>
              </a:rPr>
              <a:t>Formatear resultados.</a:t>
            </a:r>
          </a:p>
        </p:txBody>
      </p:sp>
      <p:sp>
        <p:nvSpPr>
          <p:cNvPr id="17" name="CuadroTexto 16">
            <a:extLst>
              <a:ext uri="{FF2B5EF4-FFF2-40B4-BE49-F238E27FC236}">
                <a16:creationId xmlns:a16="http://schemas.microsoft.com/office/drawing/2014/main" id="{9E39C200-DA7B-40E2-9EA9-40D7D1F8C98E}"/>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5</a:t>
            </a:r>
          </a:p>
        </p:txBody>
      </p:sp>
      <p:sp>
        <p:nvSpPr>
          <p:cNvPr id="5" name="CuadroTexto 9">
            <a:extLst>
              <a:ext uri="{FF2B5EF4-FFF2-40B4-BE49-F238E27FC236}">
                <a16:creationId xmlns:a16="http://schemas.microsoft.com/office/drawing/2014/main" id="{39209FBD-EE97-F07D-7E60-C6BF119A0A5A}"/>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7</a:t>
            </a:r>
          </a:p>
        </p:txBody>
      </p:sp>
      <p:sp>
        <p:nvSpPr>
          <p:cNvPr id="7" name="CuadroTexto 9">
            <a:extLst>
              <a:ext uri="{FF2B5EF4-FFF2-40B4-BE49-F238E27FC236}">
                <a16:creationId xmlns:a16="http://schemas.microsoft.com/office/drawing/2014/main" id="{B159008E-43F6-E1B5-E8CE-7531A4217D52}"/>
              </a:ext>
            </a:extLst>
          </p:cNvPr>
          <p:cNvSpPr txBox="1"/>
          <p:nvPr/>
        </p:nvSpPr>
        <p:spPr>
          <a:xfrm>
            <a:off x="11808964" y="6457890"/>
            <a:ext cx="374325" cy="400110"/>
          </a:xfrm>
          <a:prstGeom prst="rect">
            <a:avLst/>
          </a:prstGeom>
          <a:noFill/>
        </p:spPr>
        <p:txBody>
          <a:bodyPr wrap="square" rtlCol="0">
            <a:spAutoFit/>
          </a:bodyPr>
          <a:lstStyle/>
          <a:p>
            <a:r>
              <a:rPr lang="es-EC" sz="2000" dirty="0">
                <a:solidFill>
                  <a:schemeClr val="bg1"/>
                </a:solidFill>
              </a:rPr>
              <a:t>7</a:t>
            </a:r>
          </a:p>
        </p:txBody>
      </p:sp>
      <p:sp>
        <p:nvSpPr>
          <p:cNvPr id="4" name="CuadroTexto 3">
            <a:extLst>
              <a:ext uri="{FF2B5EF4-FFF2-40B4-BE49-F238E27FC236}">
                <a16:creationId xmlns:a16="http://schemas.microsoft.com/office/drawing/2014/main" id="{EF8C2780-9343-B3B6-0220-C643C2E950A5}"/>
              </a:ext>
            </a:extLst>
          </p:cNvPr>
          <p:cNvSpPr txBox="1"/>
          <p:nvPr/>
        </p:nvSpPr>
        <p:spPr>
          <a:xfrm>
            <a:off x="11722246" y="6388099"/>
            <a:ext cx="374325" cy="400110"/>
          </a:xfrm>
          <a:prstGeom prst="rect">
            <a:avLst/>
          </a:prstGeom>
          <a:noFill/>
        </p:spPr>
        <p:txBody>
          <a:bodyPr wrap="square" rtlCol="0">
            <a:spAutoFit/>
          </a:bodyPr>
          <a:lstStyle/>
          <a:p>
            <a:r>
              <a:rPr lang="es-EC" sz="2000" dirty="0">
                <a:solidFill>
                  <a:schemeClr val="bg1"/>
                </a:solidFill>
              </a:rPr>
              <a:t>7</a:t>
            </a:r>
          </a:p>
        </p:txBody>
      </p:sp>
      <p:sp>
        <p:nvSpPr>
          <p:cNvPr id="6" name="Marcador de contenido 2">
            <a:extLst>
              <a:ext uri="{FF2B5EF4-FFF2-40B4-BE49-F238E27FC236}">
                <a16:creationId xmlns:a16="http://schemas.microsoft.com/office/drawing/2014/main" id="{A15676DF-6EB1-D398-9A4A-D0EA37EBB603}"/>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rgbClr val="FFFF00"/>
                </a:solidFill>
              </a:rPr>
              <a:t>3.	MARCO TEÓRICO</a:t>
            </a:r>
          </a:p>
          <a:p>
            <a:pPr lvl="1">
              <a:lnSpc>
                <a:spcPct val="90000"/>
              </a:lnSpc>
            </a:pPr>
            <a:r>
              <a:rPr lang="es-ES" sz="700" dirty="0">
                <a:solidFill>
                  <a:srgbClr val="FFFF00"/>
                </a:solidFill>
              </a:rPr>
              <a:t>3.1	ARQUITECTURA CLIENTE/SERVIDOR</a:t>
            </a:r>
          </a:p>
          <a:p>
            <a:pPr lvl="2">
              <a:lnSpc>
                <a:spcPct val="90000"/>
              </a:lnSpc>
            </a:pPr>
            <a:r>
              <a:rPr lang="es-ES" sz="700" dirty="0">
                <a:solidFill>
                  <a:srgbClr val="FFFF00"/>
                </a:solidFill>
              </a:rPr>
              <a:t>3.1.1	CLIENTE</a:t>
            </a:r>
          </a:p>
          <a:p>
            <a:pPr lvl="2">
              <a:lnSpc>
                <a:spcPct val="90000"/>
              </a:lnSpc>
            </a:pPr>
            <a:r>
              <a:rPr lang="es-ES" sz="700" dirty="0">
                <a:solidFill>
                  <a:schemeClr val="bg1"/>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chemeClr val="bg1"/>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9" name="CuadroTexto 8">
            <a:extLst>
              <a:ext uri="{FF2B5EF4-FFF2-40B4-BE49-F238E27FC236}">
                <a16:creationId xmlns:a16="http://schemas.microsoft.com/office/drawing/2014/main" id="{AAFF39C7-7F0E-1851-BFD2-B98548C04CBE}"/>
              </a:ext>
            </a:extLst>
          </p:cNvPr>
          <p:cNvSpPr txBox="1"/>
          <p:nvPr/>
        </p:nvSpPr>
        <p:spPr>
          <a:xfrm>
            <a:off x="11651875" y="6388099"/>
            <a:ext cx="374325" cy="400110"/>
          </a:xfrm>
          <a:prstGeom prst="rect">
            <a:avLst/>
          </a:prstGeom>
          <a:noFill/>
        </p:spPr>
        <p:txBody>
          <a:bodyPr wrap="square" rtlCol="0">
            <a:spAutoFit/>
          </a:bodyPr>
          <a:lstStyle/>
          <a:p>
            <a:r>
              <a:rPr lang="es-EC" sz="2000" dirty="0">
                <a:solidFill>
                  <a:schemeClr val="bg1"/>
                </a:solidFill>
              </a:rPr>
              <a:t>7</a:t>
            </a:r>
          </a:p>
        </p:txBody>
      </p:sp>
    </p:spTree>
    <p:extLst>
      <p:ext uri="{BB962C8B-B14F-4D97-AF65-F5344CB8AC3E}">
        <p14:creationId xmlns:p14="http://schemas.microsoft.com/office/powerpoint/2010/main" val="4124239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3.1.2	SERVIDOR</a:t>
            </a:r>
          </a:p>
        </p:txBody>
      </p:sp>
      <p:sp>
        <p:nvSpPr>
          <p:cNvPr id="8" name="Marcador de contenido 7">
            <a:extLst>
              <a:ext uri="{FF2B5EF4-FFF2-40B4-BE49-F238E27FC236}">
                <a16:creationId xmlns:a16="http://schemas.microsoft.com/office/drawing/2014/main" id="{199960B9-59CC-485F-AD7D-0070282608D0}"/>
              </a:ext>
            </a:extLst>
          </p:cNvPr>
          <p:cNvSpPr>
            <a:spLocks noGrp="1"/>
          </p:cNvSpPr>
          <p:nvPr>
            <p:ph idx="1"/>
          </p:nvPr>
        </p:nvSpPr>
        <p:spPr>
          <a:xfrm>
            <a:off x="581193" y="1977886"/>
            <a:ext cx="8118924" cy="4029807"/>
          </a:xfrm>
        </p:spPr>
        <p:txBody>
          <a:bodyPr>
            <a:noAutofit/>
          </a:bodyPr>
          <a:lstStyle/>
          <a:p>
            <a:pPr marL="0" indent="0" algn="just">
              <a:buNone/>
            </a:pPr>
            <a:r>
              <a:rPr lang="es-ES" dirty="0">
                <a:solidFill>
                  <a:prstClr val="black"/>
                </a:solidFill>
                <a:latin typeface="Gill Sans MT" panose="020B0502020104020203"/>
              </a:rPr>
              <a:t>Es el proceso encargado de atender a múltiples clientes que hacen peticiones de algún recurso administrado por él. Al proceso servidor se le conoce con el término back-end.</a:t>
            </a:r>
          </a:p>
          <a:p>
            <a:pPr marL="0" indent="0" algn="just">
              <a:buNone/>
            </a:pPr>
            <a:r>
              <a:rPr lang="es-ES" dirty="0">
                <a:solidFill>
                  <a:prstClr val="black"/>
                </a:solidFill>
                <a:latin typeface="Gill Sans MT" panose="020B0502020104020203"/>
              </a:rPr>
              <a:t>El objetivo principal del servidor es el manejar y gestionar las reglas del negocio, además, de los recursos de los datos.</a:t>
            </a:r>
          </a:p>
          <a:p>
            <a:pPr marL="0" indent="0" algn="just">
              <a:buNone/>
            </a:pPr>
            <a:r>
              <a:rPr lang="es-ES" dirty="0">
                <a:solidFill>
                  <a:prstClr val="black"/>
                </a:solidFill>
                <a:latin typeface="Gill Sans MT" panose="020B0502020104020203"/>
              </a:rPr>
              <a:t>Procesos de un servidor:</a:t>
            </a:r>
          </a:p>
          <a:p>
            <a:pPr algn="just"/>
            <a:r>
              <a:rPr lang="es-ES" dirty="0">
                <a:solidFill>
                  <a:prstClr val="black"/>
                </a:solidFill>
                <a:latin typeface="Gill Sans MT" panose="020B0502020104020203"/>
              </a:rPr>
              <a:t>Aceptar los requerimientos de bases de datos que hacen los clientes.</a:t>
            </a:r>
          </a:p>
          <a:p>
            <a:pPr algn="just"/>
            <a:r>
              <a:rPr lang="es-ES" dirty="0">
                <a:solidFill>
                  <a:prstClr val="black"/>
                </a:solidFill>
                <a:latin typeface="Gill Sans MT" panose="020B0502020104020203"/>
              </a:rPr>
              <a:t>Procesar requerimientos de bases de datos.</a:t>
            </a:r>
          </a:p>
          <a:p>
            <a:pPr algn="just"/>
            <a:r>
              <a:rPr lang="es-ES" dirty="0">
                <a:solidFill>
                  <a:prstClr val="black"/>
                </a:solidFill>
                <a:latin typeface="Gill Sans MT" panose="020B0502020104020203"/>
              </a:rPr>
              <a:t>Formatear datos para transmitirlos a los clientes.</a:t>
            </a:r>
          </a:p>
          <a:p>
            <a:pPr algn="just"/>
            <a:r>
              <a:rPr lang="es-ES" dirty="0">
                <a:solidFill>
                  <a:prstClr val="black"/>
                </a:solidFill>
                <a:latin typeface="Gill Sans MT" panose="020B0502020104020203"/>
              </a:rPr>
              <a:t>Procesar la lógica de la aplicación y realizar validaciones a nivel de bases de datos.</a:t>
            </a:r>
          </a:p>
        </p:txBody>
      </p:sp>
      <p:sp>
        <p:nvSpPr>
          <p:cNvPr id="17" name="CuadroTexto 16">
            <a:extLst>
              <a:ext uri="{FF2B5EF4-FFF2-40B4-BE49-F238E27FC236}">
                <a16:creationId xmlns:a16="http://schemas.microsoft.com/office/drawing/2014/main" id="{9E39C200-DA7B-40E2-9EA9-40D7D1F8C98E}"/>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5</a:t>
            </a:r>
          </a:p>
        </p:txBody>
      </p:sp>
      <p:sp>
        <p:nvSpPr>
          <p:cNvPr id="5" name="CuadroTexto 9">
            <a:extLst>
              <a:ext uri="{FF2B5EF4-FFF2-40B4-BE49-F238E27FC236}">
                <a16:creationId xmlns:a16="http://schemas.microsoft.com/office/drawing/2014/main" id="{39209FBD-EE97-F07D-7E60-C6BF119A0A5A}"/>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7</a:t>
            </a:r>
          </a:p>
        </p:txBody>
      </p:sp>
      <p:sp>
        <p:nvSpPr>
          <p:cNvPr id="7" name="CuadroTexto 9">
            <a:extLst>
              <a:ext uri="{FF2B5EF4-FFF2-40B4-BE49-F238E27FC236}">
                <a16:creationId xmlns:a16="http://schemas.microsoft.com/office/drawing/2014/main" id="{B159008E-43F6-E1B5-E8CE-7531A4217D52}"/>
              </a:ext>
            </a:extLst>
          </p:cNvPr>
          <p:cNvSpPr txBox="1"/>
          <p:nvPr/>
        </p:nvSpPr>
        <p:spPr>
          <a:xfrm>
            <a:off x="11808964" y="6457890"/>
            <a:ext cx="374325" cy="400110"/>
          </a:xfrm>
          <a:prstGeom prst="rect">
            <a:avLst/>
          </a:prstGeom>
          <a:noFill/>
        </p:spPr>
        <p:txBody>
          <a:bodyPr wrap="square" rtlCol="0">
            <a:spAutoFit/>
          </a:bodyPr>
          <a:lstStyle/>
          <a:p>
            <a:r>
              <a:rPr lang="es-EC" sz="2000" dirty="0">
                <a:solidFill>
                  <a:schemeClr val="bg1"/>
                </a:solidFill>
              </a:rPr>
              <a:t>7</a:t>
            </a:r>
          </a:p>
        </p:txBody>
      </p:sp>
      <p:sp>
        <p:nvSpPr>
          <p:cNvPr id="4" name="CuadroTexto 3">
            <a:extLst>
              <a:ext uri="{FF2B5EF4-FFF2-40B4-BE49-F238E27FC236}">
                <a16:creationId xmlns:a16="http://schemas.microsoft.com/office/drawing/2014/main" id="{EF8C2780-9343-B3B6-0220-C643C2E950A5}"/>
              </a:ext>
            </a:extLst>
          </p:cNvPr>
          <p:cNvSpPr txBox="1"/>
          <p:nvPr/>
        </p:nvSpPr>
        <p:spPr>
          <a:xfrm>
            <a:off x="11722246" y="6388099"/>
            <a:ext cx="374325" cy="400110"/>
          </a:xfrm>
          <a:prstGeom prst="rect">
            <a:avLst/>
          </a:prstGeom>
          <a:noFill/>
        </p:spPr>
        <p:txBody>
          <a:bodyPr wrap="square" rtlCol="0">
            <a:spAutoFit/>
          </a:bodyPr>
          <a:lstStyle/>
          <a:p>
            <a:r>
              <a:rPr lang="es-EC" sz="2000" dirty="0">
                <a:solidFill>
                  <a:schemeClr val="bg1"/>
                </a:solidFill>
              </a:rPr>
              <a:t>7</a:t>
            </a:r>
          </a:p>
        </p:txBody>
      </p:sp>
      <p:sp>
        <p:nvSpPr>
          <p:cNvPr id="6" name="Marcador de contenido 2">
            <a:extLst>
              <a:ext uri="{FF2B5EF4-FFF2-40B4-BE49-F238E27FC236}">
                <a16:creationId xmlns:a16="http://schemas.microsoft.com/office/drawing/2014/main" id="{A15676DF-6EB1-D398-9A4A-D0EA37EBB603}"/>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rgbClr val="FFFF00"/>
                </a:solidFill>
              </a:rPr>
              <a:t>3.	MARCO TEÓRICO</a:t>
            </a:r>
          </a:p>
          <a:p>
            <a:pPr lvl="1">
              <a:lnSpc>
                <a:spcPct val="90000"/>
              </a:lnSpc>
            </a:pPr>
            <a:r>
              <a:rPr lang="es-ES" sz="700" dirty="0">
                <a:solidFill>
                  <a:srgbClr val="FFFF00"/>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rgbClr val="FFFF00"/>
                </a:solidFill>
              </a:rPr>
              <a:t>3.1.2	SERVIDOR</a:t>
            </a:r>
          </a:p>
          <a:p>
            <a:pPr lvl="1">
              <a:lnSpc>
                <a:spcPct val="90000"/>
              </a:lnSpc>
            </a:pPr>
            <a:r>
              <a:rPr lang="es-ES" sz="700" dirty="0">
                <a:solidFill>
                  <a:schemeClr val="bg1"/>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chemeClr val="bg1"/>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9" name="CuadroTexto 8">
            <a:extLst>
              <a:ext uri="{FF2B5EF4-FFF2-40B4-BE49-F238E27FC236}">
                <a16:creationId xmlns:a16="http://schemas.microsoft.com/office/drawing/2014/main" id="{AAFF39C7-7F0E-1851-BFD2-B98548C04CBE}"/>
              </a:ext>
            </a:extLst>
          </p:cNvPr>
          <p:cNvSpPr txBox="1"/>
          <p:nvPr/>
        </p:nvSpPr>
        <p:spPr>
          <a:xfrm>
            <a:off x="11651875" y="6388099"/>
            <a:ext cx="374325" cy="400110"/>
          </a:xfrm>
          <a:prstGeom prst="rect">
            <a:avLst/>
          </a:prstGeom>
          <a:noFill/>
        </p:spPr>
        <p:txBody>
          <a:bodyPr wrap="square" rtlCol="0">
            <a:spAutoFit/>
          </a:bodyPr>
          <a:lstStyle/>
          <a:p>
            <a:r>
              <a:rPr lang="es-EC" sz="2000" dirty="0">
                <a:solidFill>
                  <a:schemeClr val="bg1"/>
                </a:solidFill>
              </a:rPr>
              <a:t>8</a:t>
            </a:r>
          </a:p>
        </p:txBody>
      </p:sp>
    </p:spTree>
    <p:extLst>
      <p:ext uri="{BB962C8B-B14F-4D97-AF65-F5344CB8AC3E}">
        <p14:creationId xmlns:p14="http://schemas.microsoft.com/office/powerpoint/2010/main" val="3446959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3.2 	SOCKETS</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2" y="2180496"/>
            <a:ext cx="8314980" cy="2605149"/>
          </a:xfrm>
        </p:spPr>
        <p:txBody>
          <a:bodyPr>
            <a:normAutofit lnSpcReduction="10000"/>
          </a:bodyPr>
          <a:lstStyle/>
          <a:p>
            <a:pPr marL="0" marR="0" indent="0" algn="just">
              <a:lnSpc>
                <a:spcPct val="115000"/>
              </a:lnSpc>
              <a:spcBef>
                <a:spcPts val="0"/>
              </a:spcBef>
              <a:spcAft>
                <a:spcPts val="1000"/>
              </a:spcAft>
              <a:buNone/>
            </a:pPr>
            <a:r>
              <a:rPr lang="es-ES" dirty="0">
                <a:solidFill>
                  <a:prstClr val="black"/>
                </a:solidFill>
                <a:latin typeface="Gill Sans MT" panose="020B0502020104020203"/>
              </a:rPr>
              <a:t>Un socket es un mecanismo de comunicación que permite a los procesos interactuar entre sí, ya sea en la misma máquina o en distintas máquinas conectadas en una red. Se trata de un punto final de comunicación en el sistema operativo que permite a los procesos enviar y recibir información a través de una conexión de red.</a:t>
            </a:r>
          </a:p>
          <a:p>
            <a:pPr marL="0" marR="0" indent="0" algn="just">
              <a:lnSpc>
                <a:spcPct val="115000"/>
              </a:lnSpc>
              <a:spcBef>
                <a:spcPts val="0"/>
              </a:spcBef>
              <a:spcAft>
                <a:spcPts val="1000"/>
              </a:spcAft>
              <a:buNone/>
            </a:pPr>
            <a:r>
              <a:rPr lang="es-ES" dirty="0">
                <a:solidFill>
                  <a:prstClr val="black"/>
                </a:solidFill>
                <a:latin typeface="Gill Sans MT" panose="020B0502020104020203"/>
              </a:rPr>
              <a:t>Los sockets se utilizan en una amplia variedad de aplicaciones, desde la comunicación de red básica hasta aplicaciones en tiempo real, como los juegos en línea. Además, los sockets también son utilizados en sistemas distribuidos, como los sistemas de bases de datos distribuidas o los sistemas de nube.</a:t>
            </a: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9">
            <a:extLst>
              <a:ext uri="{FF2B5EF4-FFF2-40B4-BE49-F238E27FC236}">
                <a16:creationId xmlns:a16="http://schemas.microsoft.com/office/drawing/2014/main" id="{E9EEE32B-D408-DDAA-32E4-B576CDE3F94E}"/>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9</a:t>
            </a:r>
          </a:p>
        </p:txBody>
      </p:sp>
      <p:sp>
        <p:nvSpPr>
          <p:cNvPr id="8" name="CuadroTexto 9">
            <a:extLst>
              <a:ext uri="{FF2B5EF4-FFF2-40B4-BE49-F238E27FC236}">
                <a16:creationId xmlns:a16="http://schemas.microsoft.com/office/drawing/2014/main" id="{A59C17F0-E1DE-318E-863E-DAF8C4ADB163}"/>
              </a:ext>
            </a:extLst>
          </p:cNvPr>
          <p:cNvSpPr txBox="1"/>
          <p:nvPr/>
        </p:nvSpPr>
        <p:spPr>
          <a:xfrm>
            <a:off x="11808964" y="6457890"/>
            <a:ext cx="374325" cy="400110"/>
          </a:xfrm>
          <a:prstGeom prst="rect">
            <a:avLst/>
          </a:prstGeom>
          <a:noFill/>
        </p:spPr>
        <p:txBody>
          <a:bodyPr wrap="square" rtlCol="0">
            <a:spAutoFit/>
          </a:bodyPr>
          <a:lstStyle/>
          <a:p>
            <a:r>
              <a:rPr lang="es-EC" sz="2000" dirty="0">
                <a:solidFill>
                  <a:schemeClr val="bg1"/>
                </a:solidFill>
              </a:rPr>
              <a:t>9</a:t>
            </a:r>
          </a:p>
        </p:txBody>
      </p:sp>
      <p:sp>
        <p:nvSpPr>
          <p:cNvPr id="9" name="CuadroTexto 8">
            <a:extLst>
              <a:ext uri="{FF2B5EF4-FFF2-40B4-BE49-F238E27FC236}">
                <a16:creationId xmlns:a16="http://schemas.microsoft.com/office/drawing/2014/main" id="{B92B8068-43EA-7629-1D4F-FC039AF9248E}"/>
              </a:ext>
            </a:extLst>
          </p:cNvPr>
          <p:cNvSpPr txBox="1"/>
          <p:nvPr/>
        </p:nvSpPr>
        <p:spPr>
          <a:xfrm>
            <a:off x="11722246" y="6388099"/>
            <a:ext cx="374325" cy="400110"/>
          </a:xfrm>
          <a:prstGeom prst="rect">
            <a:avLst/>
          </a:prstGeom>
          <a:noFill/>
        </p:spPr>
        <p:txBody>
          <a:bodyPr wrap="square" rtlCol="0">
            <a:spAutoFit/>
          </a:bodyPr>
          <a:lstStyle/>
          <a:p>
            <a:r>
              <a:rPr lang="es-EC" sz="2000" dirty="0">
                <a:solidFill>
                  <a:schemeClr val="bg1"/>
                </a:solidFill>
              </a:rPr>
              <a:t>9</a:t>
            </a:r>
          </a:p>
        </p:txBody>
      </p:sp>
      <p:sp>
        <p:nvSpPr>
          <p:cNvPr id="4" name="Marcador de contenido 2">
            <a:extLst>
              <a:ext uri="{FF2B5EF4-FFF2-40B4-BE49-F238E27FC236}">
                <a16:creationId xmlns:a16="http://schemas.microsoft.com/office/drawing/2014/main" id="{0BD58620-A7DD-E3C7-3E2B-B778F29C3C2D}"/>
              </a:ext>
            </a:extLst>
          </p:cNvPr>
          <p:cNvSpPr txBox="1">
            <a:spLocks/>
          </p:cNvSpPr>
          <p:nvPr/>
        </p:nvSpPr>
        <p:spPr>
          <a:xfrm>
            <a:off x="9117367" y="0"/>
            <a:ext cx="307463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800" dirty="0">
                <a:solidFill>
                  <a:schemeClr val="bg1"/>
                </a:solidFill>
              </a:rPr>
              <a:t>1.	</a:t>
            </a:r>
            <a:r>
              <a:rPr lang="es-ES" sz="700" dirty="0">
                <a:solidFill>
                  <a:schemeClr val="bg1"/>
                </a:solidFill>
              </a:rPr>
              <a:t>INTRODUCCIÓN</a:t>
            </a:r>
          </a:p>
          <a:p>
            <a:pPr>
              <a:lnSpc>
                <a:spcPct val="90000"/>
              </a:lnSpc>
            </a:pPr>
            <a:r>
              <a:rPr lang="es-ES" sz="700" dirty="0">
                <a:solidFill>
                  <a:schemeClr val="bg1"/>
                </a:solidFill>
              </a:rPr>
              <a:t>2.	OBJETIVOS</a:t>
            </a:r>
          </a:p>
          <a:p>
            <a:pPr lvl="1">
              <a:lnSpc>
                <a:spcPct val="90000"/>
              </a:lnSpc>
            </a:pPr>
            <a:r>
              <a:rPr lang="es-ES" sz="700" dirty="0">
                <a:solidFill>
                  <a:schemeClr val="bg1"/>
                </a:solidFill>
              </a:rPr>
              <a:t>2.1.	OBJETIVO GENERAL</a:t>
            </a:r>
          </a:p>
          <a:p>
            <a:pPr lvl="1">
              <a:lnSpc>
                <a:spcPct val="90000"/>
              </a:lnSpc>
            </a:pPr>
            <a:r>
              <a:rPr lang="es-ES" sz="700" dirty="0">
                <a:solidFill>
                  <a:schemeClr val="bg1"/>
                </a:solidFill>
              </a:rPr>
              <a:t>2.2.	OBJETIVOS ESPECÍFICOS</a:t>
            </a:r>
          </a:p>
          <a:p>
            <a:pPr>
              <a:lnSpc>
                <a:spcPct val="90000"/>
              </a:lnSpc>
            </a:pPr>
            <a:r>
              <a:rPr lang="es-ES" sz="700" dirty="0">
                <a:solidFill>
                  <a:srgbClr val="FFFF00"/>
                </a:solidFill>
              </a:rPr>
              <a:t>3.	MARCO TEÓRICO</a:t>
            </a:r>
          </a:p>
          <a:p>
            <a:pPr lvl="1">
              <a:lnSpc>
                <a:spcPct val="90000"/>
              </a:lnSpc>
            </a:pPr>
            <a:r>
              <a:rPr lang="es-ES" sz="700" dirty="0">
                <a:solidFill>
                  <a:schemeClr val="bg1"/>
                </a:solidFill>
              </a:rPr>
              <a:t>3.1	ARQUITECTURA CLIENTE/SERVIDOR</a:t>
            </a:r>
          </a:p>
          <a:p>
            <a:pPr lvl="2">
              <a:lnSpc>
                <a:spcPct val="90000"/>
              </a:lnSpc>
            </a:pPr>
            <a:r>
              <a:rPr lang="es-ES" sz="700" dirty="0">
                <a:solidFill>
                  <a:schemeClr val="bg1"/>
                </a:solidFill>
              </a:rPr>
              <a:t>3.1.1	CLIENTE</a:t>
            </a:r>
          </a:p>
          <a:p>
            <a:pPr lvl="2">
              <a:lnSpc>
                <a:spcPct val="90000"/>
              </a:lnSpc>
            </a:pPr>
            <a:r>
              <a:rPr lang="es-ES" sz="700" dirty="0">
                <a:solidFill>
                  <a:schemeClr val="bg1"/>
                </a:solidFill>
              </a:rPr>
              <a:t>3.1.2	SERVIDOR</a:t>
            </a:r>
          </a:p>
          <a:p>
            <a:pPr lvl="1">
              <a:lnSpc>
                <a:spcPct val="90000"/>
              </a:lnSpc>
            </a:pPr>
            <a:r>
              <a:rPr lang="es-ES" sz="700" dirty="0">
                <a:solidFill>
                  <a:srgbClr val="FFFF00"/>
                </a:solidFill>
              </a:rPr>
              <a:t>3.2	SOCKETS</a:t>
            </a:r>
          </a:p>
          <a:p>
            <a:pPr lvl="2">
              <a:lnSpc>
                <a:spcPct val="90000"/>
              </a:lnSpc>
            </a:pPr>
            <a:r>
              <a:rPr lang="es-ES" sz="700" dirty="0">
                <a:solidFill>
                  <a:schemeClr val="bg1"/>
                </a:solidFill>
              </a:rPr>
              <a:t>3.2.1	PROPIEDADES</a:t>
            </a:r>
          </a:p>
          <a:p>
            <a:pPr lvl="2">
              <a:lnSpc>
                <a:spcPct val="90000"/>
              </a:lnSpc>
            </a:pPr>
            <a:r>
              <a:rPr lang="es-ES" sz="700" dirty="0">
                <a:solidFill>
                  <a:schemeClr val="bg1"/>
                </a:solidFill>
              </a:rPr>
              <a:t>3.2.2	ATRIBUTOS Y TIPOS DE SOCKETS</a:t>
            </a:r>
          </a:p>
          <a:p>
            <a:pPr lvl="1">
              <a:lnSpc>
                <a:spcPct val="90000"/>
              </a:lnSpc>
            </a:pPr>
            <a:r>
              <a:rPr lang="es-ES" sz="700" dirty="0">
                <a:solidFill>
                  <a:schemeClr val="bg1"/>
                </a:solidFill>
              </a:rPr>
              <a:t>3.3	APLICACIÓN DE CONSOLA C#</a:t>
            </a:r>
          </a:p>
          <a:p>
            <a:pPr lvl="1">
              <a:lnSpc>
                <a:spcPct val="90000"/>
              </a:lnSpc>
            </a:pPr>
            <a:r>
              <a:rPr lang="es-ES" sz="700" dirty="0">
                <a:solidFill>
                  <a:schemeClr val="bg1"/>
                </a:solidFill>
              </a:rPr>
              <a:t>3.4	APLICACIÓN DE WPF (.NET FRAMEWORK)</a:t>
            </a:r>
          </a:p>
          <a:p>
            <a:pPr lvl="2">
              <a:lnSpc>
                <a:spcPct val="90000"/>
              </a:lnSpc>
            </a:pPr>
            <a:r>
              <a:rPr lang="es-ES" sz="700" dirty="0">
                <a:solidFill>
                  <a:schemeClr val="bg1"/>
                </a:solidFill>
              </a:rPr>
              <a:t>3.4.1	XAMARIN FORMS</a:t>
            </a:r>
          </a:p>
          <a:p>
            <a:pPr lvl="2">
              <a:lnSpc>
                <a:spcPct val="90000"/>
              </a:lnSpc>
            </a:pPr>
            <a:r>
              <a:rPr lang="es-ES" sz="700" dirty="0">
                <a:solidFill>
                  <a:schemeClr val="bg1"/>
                </a:solidFill>
              </a:rPr>
              <a:t>3.4.2	ARCHIVO DE RECURSOS RESX</a:t>
            </a:r>
          </a:p>
          <a:p>
            <a:pPr lvl="1">
              <a:lnSpc>
                <a:spcPct val="90000"/>
              </a:lnSpc>
            </a:pPr>
            <a:r>
              <a:rPr lang="es-ES" sz="700" dirty="0">
                <a:solidFill>
                  <a:schemeClr val="bg1"/>
                </a:solidFill>
              </a:rPr>
              <a:t>3.5	SERIALIZACIÓN Y DESERIALIZACIÓN</a:t>
            </a:r>
          </a:p>
          <a:p>
            <a:pPr lvl="1">
              <a:lnSpc>
                <a:spcPct val="90000"/>
              </a:lnSpc>
            </a:pPr>
            <a:r>
              <a:rPr lang="es-ES" sz="700" dirty="0">
                <a:solidFill>
                  <a:schemeClr val="bg1"/>
                </a:solidFill>
              </a:rPr>
              <a:t>3.6	ESPACIOS DE NOMBRES</a:t>
            </a:r>
          </a:p>
          <a:p>
            <a:pPr>
              <a:lnSpc>
                <a:spcPct val="90000"/>
              </a:lnSpc>
            </a:pPr>
            <a:r>
              <a:rPr lang="es-ES" sz="700" dirty="0">
                <a:solidFill>
                  <a:schemeClr val="bg1"/>
                </a:solidFill>
              </a:rPr>
              <a:t>4.	PARTE PRÁCTICA</a:t>
            </a:r>
          </a:p>
          <a:p>
            <a:pPr lvl="1">
              <a:lnSpc>
                <a:spcPct val="90000"/>
              </a:lnSpc>
            </a:pPr>
            <a:r>
              <a:rPr lang="es-ES" sz="700" dirty="0">
                <a:solidFill>
                  <a:schemeClr val="bg1"/>
                </a:solidFill>
              </a:rPr>
              <a:t>4.1	CREACIÓN DE CARPETAS PARA EL PROYECTO</a:t>
            </a:r>
            <a:endParaRPr lang="es-ES" sz="500" dirty="0">
              <a:solidFill>
                <a:schemeClr val="bg1"/>
              </a:solidFill>
            </a:endParaRPr>
          </a:p>
          <a:p>
            <a:pPr lvl="1">
              <a:lnSpc>
                <a:spcPct val="90000"/>
              </a:lnSpc>
            </a:pPr>
            <a:r>
              <a:rPr lang="es-ES" sz="700" dirty="0">
                <a:solidFill>
                  <a:schemeClr val="bg1"/>
                </a:solidFill>
              </a:rPr>
              <a:t>4.2	PROYECTO SERVIDOR</a:t>
            </a:r>
          </a:p>
          <a:p>
            <a:pPr lvl="2">
              <a:lnSpc>
                <a:spcPct val="90000"/>
              </a:lnSpc>
            </a:pPr>
            <a:r>
              <a:rPr lang="es-ES" sz="700" dirty="0">
                <a:solidFill>
                  <a:schemeClr val="bg1"/>
                </a:solidFill>
              </a:rPr>
              <a:t>4.2.1	CREACIÓN DEL PROYECTO SERVIDOR</a:t>
            </a:r>
          </a:p>
          <a:p>
            <a:pPr lvl="2">
              <a:lnSpc>
                <a:spcPct val="90000"/>
              </a:lnSpc>
            </a:pPr>
            <a:r>
              <a:rPr lang="es-ES" sz="700" dirty="0">
                <a:solidFill>
                  <a:schemeClr val="bg1"/>
                </a:solidFill>
              </a:rPr>
              <a:t>4.2.2	ESTRUCTURA DEL PROYECTO SERVIDOR</a:t>
            </a:r>
          </a:p>
          <a:p>
            <a:pPr lvl="2">
              <a:lnSpc>
                <a:spcPct val="90000"/>
              </a:lnSpc>
            </a:pPr>
            <a:r>
              <a:rPr lang="es-ES" sz="700" dirty="0">
                <a:solidFill>
                  <a:schemeClr val="bg1"/>
                </a:solidFill>
              </a:rPr>
              <a:t>4.2.3	CREACIÓN DE ARCHIVOS Y CODIFICACIÓN</a:t>
            </a:r>
          </a:p>
          <a:p>
            <a:pPr lvl="1">
              <a:lnSpc>
                <a:spcPct val="90000"/>
              </a:lnSpc>
            </a:pPr>
            <a:r>
              <a:rPr lang="es-ES" sz="700" dirty="0">
                <a:solidFill>
                  <a:schemeClr val="bg1"/>
                </a:solidFill>
              </a:rPr>
              <a:t>4.3	PROYECTO CLIENTE</a:t>
            </a:r>
          </a:p>
          <a:p>
            <a:pPr lvl="2">
              <a:lnSpc>
                <a:spcPct val="90000"/>
              </a:lnSpc>
            </a:pPr>
            <a:r>
              <a:rPr lang="es-ES" sz="700" dirty="0">
                <a:solidFill>
                  <a:schemeClr val="bg1"/>
                </a:solidFill>
              </a:rPr>
              <a:t>4.3.1	CREACIÓN DEL PROYECTO CLIENTE</a:t>
            </a:r>
          </a:p>
          <a:p>
            <a:pPr lvl="2">
              <a:lnSpc>
                <a:spcPct val="90000"/>
              </a:lnSpc>
            </a:pPr>
            <a:r>
              <a:rPr lang="es-ES" sz="700" dirty="0">
                <a:solidFill>
                  <a:schemeClr val="bg1"/>
                </a:solidFill>
              </a:rPr>
              <a:t>4.3.2	ESTRUCTURA DEL PROYECTO CLIENTE</a:t>
            </a:r>
          </a:p>
          <a:p>
            <a:pPr lvl="2">
              <a:lnSpc>
                <a:spcPct val="90000"/>
              </a:lnSpc>
            </a:pPr>
            <a:r>
              <a:rPr lang="es-ES" sz="700" dirty="0">
                <a:solidFill>
                  <a:schemeClr val="bg1"/>
                </a:solidFill>
              </a:rPr>
              <a:t>4.3.3	CREACIÓN DE ARCHIVOS Y CODIFICACIÓN</a:t>
            </a:r>
          </a:p>
          <a:p>
            <a:pPr lvl="1">
              <a:lnSpc>
                <a:spcPct val="90000"/>
              </a:lnSpc>
            </a:pPr>
            <a:r>
              <a:rPr lang="es-ES" sz="700" dirty="0">
                <a:solidFill>
                  <a:schemeClr val="bg1"/>
                </a:solidFill>
              </a:rPr>
              <a:t>4.4	EJECUCIÓN DEL PROYECTO</a:t>
            </a:r>
          </a:p>
          <a:p>
            <a:pPr>
              <a:lnSpc>
                <a:spcPct val="90000"/>
              </a:lnSpc>
            </a:pPr>
            <a:r>
              <a:rPr lang="es-ES" sz="700" dirty="0">
                <a:solidFill>
                  <a:schemeClr val="bg1"/>
                </a:solidFill>
              </a:rPr>
              <a:t>5.	CONCLUSIONES</a:t>
            </a:r>
          </a:p>
          <a:p>
            <a:pPr>
              <a:lnSpc>
                <a:spcPct val="90000"/>
              </a:lnSpc>
            </a:pPr>
            <a:r>
              <a:rPr lang="es-ES" sz="700" dirty="0">
                <a:solidFill>
                  <a:schemeClr val="bg1"/>
                </a:solidFill>
              </a:rPr>
              <a:t>6.	RECOMENDACIONES</a:t>
            </a:r>
          </a:p>
        </p:txBody>
      </p:sp>
      <p:sp>
        <p:nvSpPr>
          <p:cNvPr id="10" name="CuadroTexto 9">
            <a:extLst>
              <a:ext uri="{FF2B5EF4-FFF2-40B4-BE49-F238E27FC236}">
                <a16:creationId xmlns:a16="http://schemas.microsoft.com/office/drawing/2014/main" id="{0B0955D0-05BC-8F33-8302-BE2B75911949}"/>
              </a:ext>
            </a:extLst>
          </p:cNvPr>
          <p:cNvSpPr txBox="1"/>
          <p:nvPr/>
        </p:nvSpPr>
        <p:spPr>
          <a:xfrm>
            <a:off x="11651875" y="6388099"/>
            <a:ext cx="374325" cy="400110"/>
          </a:xfrm>
          <a:prstGeom prst="rect">
            <a:avLst/>
          </a:prstGeom>
          <a:noFill/>
        </p:spPr>
        <p:txBody>
          <a:bodyPr wrap="square" rtlCol="0">
            <a:spAutoFit/>
          </a:bodyPr>
          <a:lstStyle/>
          <a:p>
            <a:r>
              <a:rPr lang="es-EC" sz="2000" dirty="0">
                <a:solidFill>
                  <a:schemeClr val="bg1"/>
                </a:solidFill>
              </a:rPr>
              <a:t>9</a:t>
            </a:r>
          </a:p>
        </p:txBody>
      </p:sp>
      <p:pic>
        <p:nvPicPr>
          <p:cNvPr id="11" name="Imagen 10" descr="WuT Com-Server: TCP/IP sockets application">
            <a:extLst>
              <a:ext uri="{FF2B5EF4-FFF2-40B4-BE49-F238E27FC236}">
                <a16:creationId xmlns:a16="http://schemas.microsoft.com/office/drawing/2014/main" id="{DFC1B699-04C9-A207-D9E9-B059DFDD2B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05464" y="4540190"/>
            <a:ext cx="3267075" cy="19177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44874089"/>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TotalTime>
  <Words>14499</Words>
  <Application>Microsoft Office PowerPoint</Application>
  <PresentationFormat>Panorámica</PresentationFormat>
  <Paragraphs>2393</Paragraphs>
  <Slides>64</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64</vt:i4>
      </vt:variant>
    </vt:vector>
  </HeadingPairs>
  <TitlesOfParts>
    <vt:vector size="68" baseType="lpstr">
      <vt:lpstr>Calibri</vt:lpstr>
      <vt:lpstr>Gill Sans MT</vt:lpstr>
      <vt:lpstr>Wingdings 2</vt:lpstr>
      <vt:lpstr>Dividendo</vt:lpstr>
      <vt:lpstr>SOCKETS DOTNET</vt:lpstr>
      <vt:lpstr>Presentación de PowerPoint</vt:lpstr>
      <vt:lpstr>1 Introducción</vt:lpstr>
      <vt:lpstr>2.1 OBJETIVO GENERAL</vt:lpstr>
      <vt:lpstr>2.2 OBJETIVOS ESPECÍFICOS</vt:lpstr>
      <vt:lpstr>3.1 ARQUITECTURA CLIENTE/SERVIDOR</vt:lpstr>
      <vt:lpstr>3.1.1 CLIENTE</vt:lpstr>
      <vt:lpstr>3.1.2 SERVIDOR</vt:lpstr>
      <vt:lpstr>3.2  SOCKETS</vt:lpstr>
      <vt:lpstr>3.2.1  PROPIEDADES</vt:lpstr>
      <vt:lpstr>3.2.2  ATRIBUTOS Y TIPOS DE SOCKETS</vt:lpstr>
      <vt:lpstr>3.3  APLICACIÓN DE CONSOLA C#</vt:lpstr>
      <vt:lpstr>3.4  APLICACIÓN DE WPF (.NET FRAMEWORK)</vt:lpstr>
      <vt:lpstr>3.4.1  XAMARIN FORMS</vt:lpstr>
      <vt:lpstr>3.4.2  ARCHIVOS DE RECURSOS RESX</vt:lpstr>
      <vt:lpstr>3.5  serialización y deserialización</vt:lpstr>
      <vt:lpstr>3.6  ESPACIOS DE NOMBRES</vt:lpstr>
      <vt:lpstr>4. PARTE PRÁCTICA</vt:lpstr>
      <vt:lpstr>4.1 CREACIÓN DE CARPETAS PARA EL PROYECTO Para comenzar con el desarrollo del proyecto es importante crear las carpetas que nos permitan tener el proyecto organizado de tal forma que se separe la aplicación cliente, de la aplicación servidor y la documentación del mismo, para ello se tendrá la carpeta principal que es SOCKETS_C#_GRUPO5 y dentro de esta se tendrá dos subcarpetas que son APLICATIVO y DOCUMENTACIÓN, y dentro de APLICATIVO se tendrá dos subcarpetas que serán CLIENTE y SERVIDOR.</vt:lpstr>
      <vt:lpstr>4.2  proyecto servidor Para comenzar con el desarrollo del proyecto Servidor se deberá abrir Visual Studio 2022 y hacer clic en Crear un proyecto.</vt:lpstr>
      <vt:lpstr>Presentación de PowerPoint</vt:lpstr>
      <vt:lpstr>Presentación de PowerPoint</vt:lpstr>
      <vt:lpstr>4.2.3 CREACIÓN DE ARCHIVOS Y CODIFICACIÓN</vt:lpstr>
      <vt:lpstr>Presentación de PowerPoint</vt:lpstr>
      <vt:lpstr>Presentación de PowerPoint</vt:lpstr>
      <vt:lpstr>Presentación de PowerPoint</vt:lpstr>
      <vt:lpstr>Presentación de PowerPoint</vt:lpstr>
      <vt:lpstr>Presentación de PowerPoint</vt:lpstr>
      <vt:lpstr>Presentación de PowerPoint</vt:lpstr>
      <vt:lpstr>4.3  proyecto CLIENTE Para comenzar con el desarrollo del proyecto Cliente se debe de considerar que se va a utilizar un tipo de aplicación diferente a la del Servidor ya que el proyecto Cliente requiere de una interfaz gráfica de usuario que los permita interactuar con otros usuarios por medio de mensajes, y envío de archivos de texto, imágenes y audio.</vt:lpstr>
      <vt:lpstr>Presentación de PowerPoint</vt:lpstr>
      <vt:lpstr>Presentación de PowerPoint</vt:lpstr>
      <vt:lpstr>4.3.3 CREACIÓN DE ARCHIVOS Y CODIFICACIÓN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5 CONCLUSIONES</vt:lpstr>
      <vt:lpstr>6 RECOMENDACIONES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Creación de web con java server faces</dc:title>
  <dc:creator>Michael Villarruel</dc:creator>
  <cp:lastModifiedBy>macobacango@espe.edu.ec</cp:lastModifiedBy>
  <cp:revision>234</cp:revision>
  <dcterms:created xsi:type="dcterms:W3CDTF">2020-07-10T23:33:49Z</dcterms:created>
  <dcterms:modified xsi:type="dcterms:W3CDTF">2023-01-17T19:35:32Z</dcterms:modified>
</cp:coreProperties>
</file>